
<file path=[Content_Types].xml><?xml version="1.0" encoding="utf-8"?>
<Types xmlns="http://schemas.openxmlformats.org/package/2006/content-types">
  <Default Extension="png" ContentType="image/png"/>
  <Default Extension="svg" ContentType="image/svg+xml"/>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6"/>
  </p:notesMasterIdLst>
  <p:sldIdLst>
    <p:sldId id="312" r:id="rId2"/>
    <p:sldId id="308" r:id="rId3"/>
    <p:sldId id="257" r:id="rId4"/>
    <p:sldId id="262" r:id="rId5"/>
    <p:sldId id="258" r:id="rId6"/>
    <p:sldId id="259" r:id="rId7"/>
    <p:sldId id="260" r:id="rId8"/>
    <p:sldId id="261" r:id="rId9"/>
    <p:sldId id="263" r:id="rId10"/>
    <p:sldId id="293" r:id="rId11"/>
    <p:sldId id="283" r:id="rId12"/>
    <p:sldId id="294" r:id="rId13"/>
    <p:sldId id="277" r:id="rId14"/>
    <p:sldId id="295" r:id="rId15"/>
    <p:sldId id="296" r:id="rId16"/>
    <p:sldId id="299" r:id="rId17"/>
    <p:sldId id="300" r:id="rId18"/>
    <p:sldId id="297" r:id="rId19"/>
    <p:sldId id="298" r:id="rId20"/>
    <p:sldId id="301" r:id="rId21"/>
    <p:sldId id="302" r:id="rId22"/>
    <p:sldId id="267" r:id="rId23"/>
    <p:sldId id="268" r:id="rId24"/>
    <p:sldId id="289" r:id="rId25"/>
    <p:sldId id="305" r:id="rId26"/>
    <p:sldId id="269" r:id="rId27"/>
    <p:sldId id="303" r:id="rId28"/>
    <p:sldId id="280" r:id="rId29"/>
    <p:sldId id="270" r:id="rId30"/>
    <p:sldId id="271" r:id="rId31"/>
    <p:sldId id="304" r:id="rId32"/>
    <p:sldId id="306" r:id="rId33"/>
    <p:sldId id="275" r:id="rId34"/>
    <p:sldId id="309" r:id="rId3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652" autoAdjust="0"/>
    <p:restoredTop sz="94660"/>
  </p:normalViewPr>
  <p:slideViewPr>
    <p:cSldViewPr snapToGrid="0">
      <p:cViewPr varScale="1">
        <p:scale>
          <a:sx n="87" d="100"/>
          <a:sy n="87" d="100"/>
        </p:scale>
        <p:origin x="360"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018F8A3-4E14-4E0B-8695-C8631A3FDDF8}" type="datetimeFigureOut">
              <a:rPr lang="en-US" smtClean="0"/>
              <a:t>10/22/2024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02AC516-7644-430E-8922-12D962290A1A}" type="slidenum">
              <a:rPr lang="en-US" smtClean="0"/>
              <a:t>‹#›</a:t>
            </a:fld>
            <a:endParaRPr lang="en-US"/>
          </a:p>
        </p:txBody>
      </p:sp>
    </p:spTree>
    <p:extLst>
      <p:ext uri="{BB962C8B-B14F-4D97-AF65-F5344CB8AC3E}">
        <p14:creationId xmlns:p14="http://schemas.microsoft.com/office/powerpoint/2010/main" val="1058587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648846D-DD64-41E2-8693-B3F946E5DE35}" type="datetime1">
              <a:rPr lang="en-US" smtClean="0"/>
              <a:t>10/22/2024</a:t>
            </a:fld>
            <a:endParaRPr lang="en-US"/>
          </a:p>
        </p:txBody>
      </p:sp>
      <p:sp>
        <p:nvSpPr>
          <p:cNvPr id="5" name="Footer Placeholder 4"/>
          <p:cNvSpPr>
            <a:spLocks noGrp="1"/>
          </p:cNvSpPr>
          <p:nvPr>
            <p:ph type="ftr" sz="quarter" idx="11"/>
          </p:nvPr>
        </p:nvSpPr>
        <p:spPr/>
        <p:txBody>
          <a:bodyPr/>
          <a:lstStyle/>
          <a:p>
            <a:endParaRPr lang="en-US"/>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99CFAF40-A42C-43F8-8683-82831658000C}" type="slidenum">
              <a:rPr lang="en-US" smtClean="0"/>
              <a:t>‹#›</a:t>
            </a:fld>
            <a:endParaRPr lang="en-US"/>
          </a:p>
        </p:txBody>
      </p:sp>
    </p:spTree>
    <p:extLst>
      <p:ext uri="{BB962C8B-B14F-4D97-AF65-F5344CB8AC3E}">
        <p14:creationId xmlns:p14="http://schemas.microsoft.com/office/powerpoint/2010/main" val="32628695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628A3B4-C15F-4B00-A634-9D8AAA775167}" type="datetime1">
              <a:rPr lang="en-US" smtClean="0"/>
              <a:t>10/22/2024</a:t>
            </a:fld>
            <a:endParaRPr lang="en-US"/>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99CFAF40-A42C-43F8-8683-82831658000C}" type="slidenum">
              <a:rPr lang="en-US" smtClean="0"/>
              <a:t>‹#›</a:t>
            </a:fld>
            <a:endParaRPr lang="en-US"/>
          </a:p>
        </p:txBody>
      </p:sp>
    </p:spTree>
    <p:extLst>
      <p:ext uri="{BB962C8B-B14F-4D97-AF65-F5344CB8AC3E}">
        <p14:creationId xmlns:p14="http://schemas.microsoft.com/office/powerpoint/2010/main" val="25776427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EAA2C08-71A3-41E6-98EA-AE0B3405FACD}" type="datetime1">
              <a:rPr lang="en-US" smtClean="0"/>
              <a:t>10/22/2024</a:t>
            </a:fld>
            <a:endParaRPr lang="en-US"/>
          </a:p>
        </p:txBody>
      </p:sp>
      <p:sp>
        <p:nvSpPr>
          <p:cNvPr id="5" name="Footer Placeholder 4"/>
          <p:cNvSpPr>
            <a:spLocks noGrp="1"/>
          </p:cNvSpPr>
          <p:nvPr>
            <p:ph type="ftr" sz="quarter" idx="11"/>
          </p:nvPr>
        </p:nvSpPr>
        <p:spPr/>
        <p:txBody>
          <a:bodyPr/>
          <a:lstStyle/>
          <a:p>
            <a:endParaRPr lang="en-US"/>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99CFAF40-A42C-43F8-8683-82831658000C}" type="slidenum">
              <a:rPr lang="en-US" smtClean="0"/>
              <a:t>‹#›</a:t>
            </a:fld>
            <a:endParaRPr lang="en-US"/>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41287586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90641F62-626D-4C6E-9EEC-EE610F0C97C6}" type="datetime1">
              <a:rPr lang="en-US" smtClean="0"/>
              <a:t>10/22/2024</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99CFAF40-A42C-43F8-8683-82831658000C}" type="slidenum">
              <a:rPr lang="en-US" smtClean="0"/>
              <a:t>‹#›</a:t>
            </a:fld>
            <a:endParaRPr lang="en-US"/>
          </a:p>
        </p:txBody>
      </p:sp>
    </p:spTree>
    <p:extLst>
      <p:ext uri="{BB962C8B-B14F-4D97-AF65-F5344CB8AC3E}">
        <p14:creationId xmlns:p14="http://schemas.microsoft.com/office/powerpoint/2010/main" val="235489872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B4F227C5-F8B4-4AA9-9F87-ECE7B4E92745}" type="datetime1">
              <a:rPr lang="en-US" smtClean="0"/>
              <a:t>10/22/2024</a:t>
            </a:fld>
            <a:endParaRPr lang="en-US"/>
          </a:p>
        </p:txBody>
      </p:sp>
      <p:sp>
        <p:nvSpPr>
          <p:cNvPr id="6" name="Footer Placeholder 5"/>
          <p:cNvSpPr>
            <a:spLocks noGrp="1"/>
          </p:cNvSpPr>
          <p:nvPr>
            <p:ph type="ftr" sz="quarter" idx="11"/>
          </p:nvPr>
        </p:nvSpPr>
        <p:spPr/>
        <p:txBody>
          <a:bodyPr/>
          <a:lstStyle/>
          <a:p>
            <a:endParaRPr lang="en-US"/>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99CFAF40-A42C-43F8-8683-82831658000C}" type="slidenum">
              <a:rPr lang="en-US" smtClean="0"/>
              <a:t>‹#›</a:t>
            </a:fld>
            <a:endParaRPr lang="en-US"/>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97225283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0081AAB1-3F9D-42BA-932F-7014CA7159CF}" type="datetime1">
              <a:rPr lang="en-US" smtClean="0"/>
              <a:t>10/22/2024</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99CFAF40-A42C-43F8-8683-82831658000C}" type="slidenum">
              <a:rPr lang="en-US" smtClean="0"/>
              <a:t>‹#›</a:t>
            </a:fld>
            <a:endParaRPr lang="en-US"/>
          </a:p>
        </p:txBody>
      </p:sp>
    </p:spTree>
    <p:extLst>
      <p:ext uri="{BB962C8B-B14F-4D97-AF65-F5344CB8AC3E}">
        <p14:creationId xmlns:p14="http://schemas.microsoft.com/office/powerpoint/2010/main" val="56584798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EBC0D58-852E-4FFE-AB01-A15D1D4859DF}" type="datetime1">
              <a:rPr lang="en-US" smtClean="0"/>
              <a:t>10/22/2024</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99CFAF40-A42C-43F8-8683-82831658000C}" type="slidenum">
              <a:rPr lang="en-US" smtClean="0"/>
              <a:t>‹#›</a:t>
            </a:fld>
            <a:endParaRPr lang="en-US"/>
          </a:p>
        </p:txBody>
      </p:sp>
    </p:spTree>
    <p:extLst>
      <p:ext uri="{BB962C8B-B14F-4D97-AF65-F5344CB8AC3E}">
        <p14:creationId xmlns:p14="http://schemas.microsoft.com/office/powerpoint/2010/main" val="354688366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3932868-B804-4928-BA99-31E77D137CED}" type="datetime1">
              <a:rPr lang="en-US" smtClean="0"/>
              <a:t>10/22/2024</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99CFAF40-A42C-43F8-8683-82831658000C}" type="slidenum">
              <a:rPr lang="en-US" smtClean="0"/>
              <a:t>‹#›</a:t>
            </a:fld>
            <a:endParaRPr lang="en-US"/>
          </a:p>
        </p:txBody>
      </p:sp>
    </p:spTree>
    <p:extLst>
      <p:ext uri="{BB962C8B-B14F-4D97-AF65-F5344CB8AC3E}">
        <p14:creationId xmlns:p14="http://schemas.microsoft.com/office/powerpoint/2010/main" val="30017964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B02F732-E525-482A-A8B4-14917BE83289}" type="datetime1">
              <a:rPr lang="en-US" smtClean="0"/>
              <a:t>10/22/2024</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99CFAF40-A42C-43F8-8683-82831658000C}" type="slidenum">
              <a:rPr lang="en-US" smtClean="0"/>
              <a:t>‹#›</a:t>
            </a:fld>
            <a:endParaRPr lang="en-US"/>
          </a:p>
        </p:txBody>
      </p:sp>
    </p:spTree>
    <p:extLst>
      <p:ext uri="{BB962C8B-B14F-4D97-AF65-F5344CB8AC3E}">
        <p14:creationId xmlns:p14="http://schemas.microsoft.com/office/powerpoint/2010/main" val="25672466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1859479-4AF6-4034-BFDE-B916463A00DE}" type="datetime1">
              <a:rPr lang="en-US" smtClean="0"/>
              <a:t>10/22/2024</a:t>
            </a:fld>
            <a:endParaRPr lang="en-US"/>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99CFAF40-A42C-43F8-8683-82831658000C}" type="slidenum">
              <a:rPr lang="en-US" smtClean="0"/>
              <a:t>‹#›</a:t>
            </a:fld>
            <a:endParaRPr lang="en-US"/>
          </a:p>
        </p:txBody>
      </p:sp>
    </p:spTree>
    <p:extLst>
      <p:ext uri="{BB962C8B-B14F-4D97-AF65-F5344CB8AC3E}">
        <p14:creationId xmlns:p14="http://schemas.microsoft.com/office/powerpoint/2010/main" val="33874636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C351D4B-8EB6-4633-BF8C-4F7FD9EEC3C0}" type="datetime1">
              <a:rPr lang="en-US" smtClean="0"/>
              <a:t>10/22/2024</a:t>
            </a:fld>
            <a:endParaRPr lang="en-US"/>
          </a:p>
        </p:txBody>
      </p:sp>
      <p:sp>
        <p:nvSpPr>
          <p:cNvPr id="6" name="Footer Placeholder 5"/>
          <p:cNvSpPr>
            <a:spLocks noGrp="1"/>
          </p:cNvSpPr>
          <p:nvPr>
            <p:ph type="ftr" sz="quarter" idx="11"/>
          </p:nvPr>
        </p:nvSpPr>
        <p:spPr/>
        <p:txBody>
          <a:bodyPr/>
          <a:lstStyle/>
          <a:p>
            <a:endParaRPr lang="en-US"/>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99CFAF40-A42C-43F8-8683-82831658000C}" type="slidenum">
              <a:rPr lang="en-US" smtClean="0"/>
              <a:t>‹#›</a:t>
            </a:fld>
            <a:endParaRPr lang="en-US"/>
          </a:p>
        </p:txBody>
      </p:sp>
    </p:spTree>
    <p:extLst>
      <p:ext uri="{BB962C8B-B14F-4D97-AF65-F5344CB8AC3E}">
        <p14:creationId xmlns:p14="http://schemas.microsoft.com/office/powerpoint/2010/main" val="21474687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01F369B-6ADA-4019-8B12-773CF229E3F6}" type="datetime1">
              <a:rPr lang="en-US" smtClean="0"/>
              <a:t>10/22/2024</a:t>
            </a:fld>
            <a:endParaRPr lang="en-US"/>
          </a:p>
        </p:txBody>
      </p:sp>
      <p:sp>
        <p:nvSpPr>
          <p:cNvPr id="8" name="Footer Placeholder 7"/>
          <p:cNvSpPr>
            <a:spLocks noGrp="1"/>
          </p:cNvSpPr>
          <p:nvPr>
            <p:ph type="ftr" sz="quarter" idx="11"/>
          </p:nvPr>
        </p:nvSpPr>
        <p:spPr/>
        <p:txBody>
          <a:bodyPr/>
          <a:lstStyle/>
          <a:p>
            <a:endParaRPr lang="en-US"/>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99CFAF40-A42C-43F8-8683-82831658000C}" type="slidenum">
              <a:rPr lang="en-US" smtClean="0"/>
              <a:t>‹#›</a:t>
            </a:fld>
            <a:endParaRPr lang="en-US"/>
          </a:p>
        </p:txBody>
      </p:sp>
    </p:spTree>
    <p:extLst>
      <p:ext uri="{BB962C8B-B14F-4D97-AF65-F5344CB8AC3E}">
        <p14:creationId xmlns:p14="http://schemas.microsoft.com/office/powerpoint/2010/main" val="25985892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233FEC0-9E56-490E-8A98-2E8A7CCB3CC7}" type="datetime1">
              <a:rPr lang="en-US" smtClean="0"/>
              <a:t>10/22/2024</a:t>
            </a:fld>
            <a:endParaRPr lang="en-US"/>
          </a:p>
        </p:txBody>
      </p:sp>
      <p:sp>
        <p:nvSpPr>
          <p:cNvPr id="4" name="Footer Placeholder 3"/>
          <p:cNvSpPr>
            <a:spLocks noGrp="1"/>
          </p:cNvSpPr>
          <p:nvPr>
            <p:ph type="ftr" sz="quarter" idx="11"/>
          </p:nvPr>
        </p:nvSpPr>
        <p:spPr/>
        <p:txBody>
          <a:bodyPr/>
          <a:lstStyle/>
          <a:p>
            <a:endParaRPr lang="en-US"/>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99CFAF40-A42C-43F8-8683-82831658000C}" type="slidenum">
              <a:rPr lang="en-US" smtClean="0"/>
              <a:t>‹#›</a:t>
            </a:fld>
            <a:endParaRPr lang="en-US"/>
          </a:p>
        </p:txBody>
      </p:sp>
    </p:spTree>
    <p:extLst>
      <p:ext uri="{BB962C8B-B14F-4D97-AF65-F5344CB8AC3E}">
        <p14:creationId xmlns:p14="http://schemas.microsoft.com/office/powerpoint/2010/main" val="4752829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A3B5EA5-CCC0-42AF-BC17-D2215A9DFC62}" type="datetime1">
              <a:rPr lang="en-US" smtClean="0"/>
              <a:t>10/22/2024</a:t>
            </a:fld>
            <a:endParaRPr lang="en-US"/>
          </a:p>
        </p:txBody>
      </p:sp>
      <p:sp>
        <p:nvSpPr>
          <p:cNvPr id="3" name="Footer Placeholder 2"/>
          <p:cNvSpPr>
            <a:spLocks noGrp="1"/>
          </p:cNvSpPr>
          <p:nvPr>
            <p:ph type="ftr" sz="quarter" idx="11"/>
          </p:nvPr>
        </p:nvSpPr>
        <p:spPr/>
        <p:txBody>
          <a:bodyPr/>
          <a:lstStyle/>
          <a:p>
            <a:endParaRPr lang="en-US"/>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99CFAF40-A42C-43F8-8683-82831658000C}" type="slidenum">
              <a:rPr lang="en-US" smtClean="0"/>
              <a:t>‹#›</a:t>
            </a:fld>
            <a:endParaRPr lang="en-US"/>
          </a:p>
        </p:txBody>
      </p:sp>
    </p:spTree>
    <p:extLst>
      <p:ext uri="{BB962C8B-B14F-4D97-AF65-F5344CB8AC3E}">
        <p14:creationId xmlns:p14="http://schemas.microsoft.com/office/powerpoint/2010/main" val="26487581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23ED2FA-F1A1-4B9D-9F04-907B005FAE94}" type="datetime1">
              <a:rPr lang="en-US" smtClean="0"/>
              <a:t>10/22/2024</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99CFAF40-A42C-43F8-8683-82831658000C}" type="slidenum">
              <a:rPr lang="en-US" smtClean="0"/>
              <a:t>‹#›</a:t>
            </a:fld>
            <a:endParaRPr lang="en-US"/>
          </a:p>
        </p:txBody>
      </p:sp>
    </p:spTree>
    <p:extLst>
      <p:ext uri="{BB962C8B-B14F-4D97-AF65-F5344CB8AC3E}">
        <p14:creationId xmlns:p14="http://schemas.microsoft.com/office/powerpoint/2010/main" val="42763740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0009A6B-053D-41EE-8BAB-A1E39B1C54A1}" type="datetime1">
              <a:rPr lang="en-US" smtClean="0"/>
              <a:t>10/22/2024</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99CFAF40-A42C-43F8-8683-82831658000C}" type="slidenum">
              <a:rPr lang="en-US" smtClean="0"/>
              <a:t>‹#›</a:t>
            </a:fld>
            <a:endParaRPr lang="en-US"/>
          </a:p>
        </p:txBody>
      </p:sp>
    </p:spTree>
    <p:extLst>
      <p:ext uri="{BB962C8B-B14F-4D97-AF65-F5344CB8AC3E}">
        <p14:creationId xmlns:p14="http://schemas.microsoft.com/office/powerpoint/2010/main" val="22570547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38884240-CDAE-43D8-B9BE-4540AC9C72D3}" type="datetime1">
              <a:rPr lang="en-US" smtClean="0"/>
              <a:t>10/22/2024</a:t>
            </a:fld>
            <a:endParaRPr lang="en-US"/>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99CFAF40-A42C-43F8-8683-82831658000C}" type="slidenum">
              <a:rPr lang="en-US" smtClean="0"/>
              <a:t>‹#›</a:t>
            </a:fld>
            <a:endParaRPr lang="en-US"/>
          </a:p>
        </p:txBody>
      </p:sp>
    </p:spTree>
    <p:extLst>
      <p:ext uri="{BB962C8B-B14F-4D97-AF65-F5344CB8AC3E}">
        <p14:creationId xmlns:p14="http://schemas.microsoft.com/office/powerpoint/2010/main" val="43876014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hf hdr="0" ftr="0" dt="0"/>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6.sv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5.emf"/><Relationship Id="rId1" Type="http://schemas.openxmlformats.org/officeDocument/2006/relationships/slideLayout" Target="../slideLayouts/slideLayout2.xml"/><Relationship Id="rId4" Type="http://schemas.openxmlformats.org/officeDocument/2006/relationships/image" Target="../media/image17.emf"/></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mailto:nagaveni@acharya.ac.in" TargetMode="External"/><Relationship Id="rId2" Type="http://schemas.openxmlformats.org/officeDocument/2006/relationships/hyperlink" Target="mailto:oguz.karan@altinbas.edu.tr" TargetMode="External"/><Relationship Id="rId1" Type="http://schemas.openxmlformats.org/officeDocument/2006/relationships/slideLayout" Target="../slideLayouts/slideLayout2.xml"/><Relationship Id="rId4" Type="http://schemas.openxmlformats.org/officeDocument/2006/relationships/hyperlink" Target="mailto:zsujuan1@163.com"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BA7715E1-D549-3CFA-7F2D-42B2AC4DA727}"/>
              </a:ext>
            </a:extLst>
          </p:cNvPr>
          <p:cNvSpPr txBox="1"/>
          <p:nvPr/>
        </p:nvSpPr>
        <p:spPr>
          <a:xfrm>
            <a:off x="298937" y="2789503"/>
            <a:ext cx="11774877" cy="1744004"/>
          </a:xfrm>
          <a:prstGeom prst="rect">
            <a:avLst/>
          </a:prstGeom>
          <a:noFill/>
        </p:spPr>
        <p:txBody>
          <a:bodyPr wrap="square" rtlCol="0">
            <a:spAutoFit/>
          </a:bodyPr>
          <a:lstStyle/>
          <a:p>
            <a:r>
              <a:rPr lang="en-US" sz="2800" b="1" i="1" dirty="0">
                <a:solidFill>
                  <a:srgbClr val="002060"/>
                </a:solidFill>
                <a:latin typeface="Times New Roman" panose="02020603050405020304" pitchFamily="18" charset="0"/>
                <a:cs typeface="Times New Roman" panose="02020603050405020304" pitchFamily="18" charset="0"/>
              </a:rPr>
              <a:t>Paper ID: </a:t>
            </a:r>
            <a:r>
              <a:rPr lang="en-US" sz="2800" b="1" i="1" dirty="0" smtClean="0">
                <a:solidFill>
                  <a:srgbClr val="002060"/>
                </a:solidFill>
                <a:latin typeface="Times New Roman" panose="02020603050405020304" pitchFamily="18" charset="0"/>
                <a:cs typeface="Times New Roman" panose="02020603050405020304" pitchFamily="18" charset="0"/>
              </a:rPr>
              <a:t>525</a:t>
            </a:r>
            <a:endParaRPr lang="en-US" sz="2800" b="1" i="1" dirty="0">
              <a:solidFill>
                <a:srgbClr val="002060"/>
              </a:solidFill>
              <a:latin typeface="Times New Roman" panose="02020603050405020304" pitchFamily="18" charset="0"/>
              <a:cs typeface="Times New Roman" panose="02020603050405020304" pitchFamily="18" charset="0"/>
            </a:endParaRPr>
          </a:p>
          <a:p>
            <a:pPr algn="ctr"/>
            <a:r>
              <a:rPr lang="en-US" sz="2800" b="1" i="1" dirty="0" smtClean="0">
                <a:solidFill>
                  <a:srgbClr val="002060"/>
                </a:solidFill>
                <a:latin typeface="Times New Roman" panose="02020603050405020304" pitchFamily="18" charset="0"/>
                <a:cs typeface="Times New Roman" panose="02020603050405020304" pitchFamily="18" charset="0"/>
              </a:rPr>
              <a:t>Tittle: </a:t>
            </a:r>
            <a:r>
              <a:rPr lang="en-US" sz="2800" b="1" i="1" dirty="0" smtClean="0">
                <a:solidFill>
                  <a:srgbClr val="002060"/>
                </a:solidFill>
                <a:latin typeface="Times New Roman" panose="02020603050405020304" pitchFamily="18" charset="0"/>
                <a:cs typeface="Times New Roman" panose="02020603050405020304" pitchFamily="18" charset="0"/>
              </a:rPr>
              <a:t>Visualizing Crop </a:t>
            </a:r>
            <a:r>
              <a:rPr lang="en-US" sz="2800" b="1" i="1" dirty="0">
                <a:solidFill>
                  <a:srgbClr val="002060"/>
                </a:solidFill>
                <a:latin typeface="Times New Roman" panose="02020603050405020304" pitchFamily="18" charset="0"/>
                <a:cs typeface="Times New Roman" panose="02020603050405020304" pitchFamily="18" charset="0"/>
              </a:rPr>
              <a:t>Disease Detection Exploring Deep Learning with Custom CNN Model and XAI for Enhanced Interpretability </a:t>
            </a:r>
          </a:p>
          <a:p>
            <a:endParaRPr lang="en-US" sz="2333" i="1" dirty="0"/>
          </a:p>
        </p:txBody>
      </p:sp>
      <p:pic>
        <p:nvPicPr>
          <p:cNvPr id="9" name="Picture 8">
            <a:extLst>
              <a:ext uri="{FF2B5EF4-FFF2-40B4-BE49-F238E27FC236}">
                <a16:creationId xmlns:a16="http://schemas.microsoft.com/office/drawing/2014/main" id="{B8CF1F29-56BE-00D6-5730-2C5D604A1F83}"/>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1431011" y="4872079"/>
            <a:ext cx="1176578" cy="924023"/>
          </a:xfrm>
          <a:prstGeom prst="rect">
            <a:avLst/>
          </a:prstGeom>
        </p:spPr>
      </p:pic>
      <p:pic>
        <p:nvPicPr>
          <p:cNvPr id="2050" name="Picture 2" descr="Search in sidebar query"/>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298938" y="45348"/>
            <a:ext cx="971677" cy="879938"/>
          </a:xfrm>
          <a:prstGeom prst="rect">
            <a:avLst/>
          </a:prstGeom>
          <a:noFill/>
          <a:extLst/>
        </p:spPr>
      </p:pic>
      <p:pic>
        <p:nvPicPr>
          <p:cNvPr id="2054" name="Picture 6" descr="IEE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32731" y="121548"/>
            <a:ext cx="1241084" cy="509823"/>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1081893" y="813043"/>
            <a:ext cx="10457793" cy="208870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i="1" dirty="0">
                <a:solidFill>
                  <a:schemeClr val="accent6">
                    <a:lumMod val="50000"/>
                  </a:schemeClr>
                </a:solidFill>
                <a:latin typeface="Times New Roman" panose="02020603050405020304" pitchFamily="18" charset="0"/>
                <a:cs typeface="Times New Roman" panose="02020603050405020304" pitchFamily="18" charset="0"/>
              </a:rPr>
              <a:t>International Conference on Innovations in Science, Engineering and Technology 2024 (ICISET 2024</a:t>
            </a:r>
            <a:r>
              <a:rPr lang="en-US" sz="2400" b="1" i="1" dirty="0" smtClean="0">
                <a:solidFill>
                  <a:schemeClr val="accent6">
                    <a:lumMod val="50000"/>
                  </a:schemeClr>
                </a:solidFill>
                <a:latin typeface="Times New Roman" panose="02020603050405020304" pitchFamily="18" charset="0"/>
                <a:cs typeface="Times New Roman" panose="02020603050405020304" pitchFamily="18" charset="0"/>
              </a:rPr>
              <a:t>)</a:t>
            </a:r>
          </a:p>
          <a:p>
            <a:pPr algn="ctr"/>
            <a:endParaRPr lang="en-US" b="1" i="1" dirty="0" smtClean="0">
              <a:solidFill>
                <a:schemeClr val="accent6">
                  <a:lumMod val="50000"/>
                </a:schemeClr>
              </a:solidFill>
              <a:latin typeface="Times New Roman" panose="02020603050405020304" pitchFamily="18" charset="0"/>
              <a:cs typeface="Times New Roman" panose="02020603050405020304" pitchFamily="18" charset="0"/>
            </a:endParaRPr>
          </a:p>
          <a:p>
            <a:pPr algn="ctr"/>
            <a:r>
              <a:rPr lang="en-US" b="1" i="1" dirty="0">
                <a:solidFill>
                  <a:schemeClr val="accent6">
                    <a:lumMod val="50000"/>
                  </a:schemeClr>
                </a:solidFill>
                <a:latin typeface="Times New Roman" panose="02020603050405020304" pitchFamily="18" charset="0"/>
                <a:cs typeface="Times New Roman" panose="02020603050405020304" pitchFamily="18" charset="0"/>
              </a:rPr>
              <a:t> International Islamic University Chittagong (IIUC), </a:t>
            </a:r>
            <a:r>
              <a:rPr lang="en-US" b="1" i="1" dirty="0" err="1">
                <a:solidFill>
                  <a:schemeClr val="accent6">
                    <a:lumMod val="50000"/>
                  </a:schemeClr>
                </a:solidFill>
                <a:latin typeface="Times New Roman" panose="02020603050405020304" pitchFamily="18" charset="0"/>
                <a:cs typeface="Times New Roman" panose="02020603050405020304" pitchFamily="18" charset="0"/>
              </a:rPr>
              <a:t>Kumira</a:t>
            </a:r>
            <a:r>
              <a:rPr lang="en-US" b="1" i="1" dirty="0">
                <a:solidFill>
                  <a:schemeClr val="accent6">
                    <a:lumMod val="50000"/>
                  </a:schemeClr>
                </a:solidFill>
                <a:latin typeface="Times New Roman" panose="02020603050405020304" pitchFamily="18" charset="0"/>
                <a:cs typeface="Times New Roman" panose="02020603050405020304" pitchFamily="18" charset="0"/>
              </a:rPr>
              <a:t>, </a:t>
            </a:r>
            <a:r>
              <a:rPr lang="en-US" b="1" i="1" dirty="0" err="1">
                <a:solidFill>
                  <a:schemeClr val="accent6">
                    <a:lumMod val="50000"/>
                  </a:schemeClr>
                </a:solidFill>
                <a:latin typeface="Times New Roman" panose="02020603050405020304" pitchFamily="18" charset="0"/>
                <a:cs typeface="Times New Roman" panose="02020603050405020304" pitchFamily="18" charset="0"/>
              </a:rPr>
              <a:t>Chattogram</a:t>
            </a:r>
            <a:r>
              <a:rPr lang="en-US" b="1" i="1" dirty="0">
                <a:solidFill>
                  <a:schemeClr val="accent6">
                    <a:lumMod val="50000"/>
                  </a:schemeClr>
                </a:solidFill>
                <a:latin typeface="Times New Roman" panose="02020603050405020304" pitchFamily="18" charset="0"/>
                <a:cs typeface="Times New Roman" panose="02020603050405020304" pitchFamily="18" charset="0"/>
              </a:rPr>
              <a:t>, </a:t>
            </a:r>
            <a:r>
              <a:rPr lang="en-US" b="1" i="1" dirty="0" smtClean="0">
                <a:solidFill>
                  <a:schemeClr val="accent6">
                    <a:lumMod val="50000"/>
                  </a:schemeClr>
                </a:solidFill>
                <a:latin typeface="Times New Roman" panose="02020603050405020304" pitchFamily="18" charset="0"/>
                <a:cs typeface="Times New Roman" panose="02020603050405020304" pitchFamily="18" charset="0"/>
              </a:rPr>
              <a:t>Bangladesh</a:t>
            </a:r>
          </a:p>
          <a:p>
            <a:pPr algn="ctr"/>
            <a:r>
              <a:rPr lang="en-US" b="1" i="1" dirty="0">
                <a:solidFill>
                  <a:schemeClr val="accent6">
                    <a:lumMod val="50000"/>
                  </a:schemeClr>
                </a:solidFill>
                <a:latin typeface="Times New Roman" panose="02020603050405020304" pitchFamily="18" charset="0"/>
                <a:cs typeface="Times New Roman" panose="02020603050405020304" pitchFamily="18" charset="0"/>
              </a:rPr>
              <a:t>26-27 October 2024</a:t>
            </a:r>
            <a:endParaRPr lang="en-US" b="1" i="1" dirty="0" smtClean="0">
              <a:solidFill>
                <a:schemeClr val="accent6">
                  <a:lumMod val="50000"/>
                </a:schemeClr>
              </a:solidFill>
              <a:latin typeface="Times New Roman" panose="02020603050405020304" pitchFamily="18" charset="0"/>
              <a:cs typeface="Times New Roman" panose="02020603050405020304" pitchFamily="18" charset="0"/>
            </a:endParaRPr>
          </a:p>
          <a:p>
            <a:pPr algn="ctr"/>
            <a:endParaRPr lang="en-US" b="1" dirty="0">
              <a:solidFill>
                <a:schemeClr val="accent6">
                  <a:lumMod val="50000"/>
                </a:schemeClr>
              </a:solidFill>
            </a:endParaRPr>
          </a:p>
        </p:txBody>
      </p:sp>
      <p:sp>
        <p:nvSpPr>
          <p:cNvPr id="11" name="Subtitle 2">
            <a:extLst>
              <a:ext uri="{FF2B5EF4-FFF2-40B4-BE49-F238E27FC236}">
                <a16:creationId xmlns:a16="http://schemas.microsoft.com/office/drawing/2014/main" id="{7B3C0737-E8AD-4FEC-7494-6C3D4F2037F8}"/>
              </a:ext>
            </a:extLst>
          </p:cNvPr>
          <p:cNvSpPr txBox="1">
            <a:spLocks/>
          </p:cNvSpPr>
          <p:nvPr/>
        </p:nvSpPr>
        <p:spPr>
          <a:xfrm>
            <a:off x="2019300" y="4989540"/>
            <a:ext cx="9949543" cy="1613124"/>
          </a:xfrm>
          <a:prstGeom prst="rect">
            <a:avLst/>
          </a:prstGeom>
        </p:spPr>
        <p:txBody>
          <a:bodyPr vert="horz" lIns="91440" tIns="45720" rIns="91440" bIns="45720" rtlCol="0" anchor="t">
            <a:normAutofit fontScale="47500" lnSpcReduction="20000"/>
          </a:bodyPr>
          <a:lstStyle>
            <a:lvl1pPr indent="0" algn="r">
              <a:lnSpc>
                <a:spcPct val="110000"/>
              </a:lnSpc>
              <a:spcBef>
                <a:spcPts val="1000"/>
              </a:spcBef>
              <a:spcAft>
                <a:spcPts val="0"/>
              </a:spcAft>
              <a:buClr>
                <a:schemeClr val="accent1"/>
              </a:buClr>
              <a:buFont typeface="Wingdings 3" charset="2"/>
              <a:buNone/>
              <a:defRPr>
                <a:solidFill>
                  <a:schemeClr val="tx1">
                    <a:lumMod val="65000"/>
                    <a:lumOff val="35000"/>
                  </a:schemeClr>
                </a:solidFill>
              </a:defRPr>
            </a:lvl1pPr>
            <a:lvl2pPr indent="0" algn="ctr">
              <a:spcBef>
                <a:spcPts val="1000"/>
              </a:spcBef>
              <a:spcAft>
                <a:spcPts val="0"/>
              </a:spcAft>
              <a:buClr>
                <a:schemeClr val="accent1"/>
              </a:buClr>
              <a:buFont typeface="Wingdings 3" charset="2"/>
              <a:buNone/>
              <a:defRPr sz="1600">
                <a:solidFill>
                  <a:schemeClr val="tx1">
                    <a:tint val="75000"/>
                  </a:schemeClr>
                </a:solidFill>
              </a:defRPr>
            </a:lvl2pPr>
            <a:lvl3pPr indent="0" algn="ctr">
              <a:spcBef>
                <a:spcPts val="1000"/>
              </a:spcBef>
              <a:spcAft>
                <a:spcPts val="0"/>
              </a:spcAft>
              <a:buClr>
                <a:schemeClr val="accent1"/>
              </a:buClr>
              <a:buFont typeface="Wingdings 3" charset="2"/>
              <a:buNone/>
              <a:defRPr sz="1400">
                <a:solidFill>
                  <a:schemeClr val="tx1">
                    <a:tint val="75000"/>
                  </a:schemeClr>
                </a:solidFill>
              </a:defRPr>
            </a:lvl3pPr>
            <a:lvl4pPr indent="0" algn="ctr">
              <a:spcBef>
                <a:spcPts val="1000"/>
              </a:spcBef>
              <a:spcAft>
                <a:spcPts val="0"/>
              </a:spcAft>
              <a:buClr>
                <a:schemeClr val="accent1"/>
              </a:buClr>
              <a:buFont typeface="Wingdings 3" charset="2"/>
              <a:buNone/>
              <a:defRPr sz="1200">
                <a:solidFill>
                  <a:schemeClr val="tx1">
                    <a:tint val="75000"/>
                  </a:schemeClr>
                </a:solidFill>
              </a:defRPr>
            </a:lvl4pPr>
            <a:lvl5pPr indent="0" algn="ctr">
              <a:spcBef>
                <a:spcPts val="1000"/>
              </a:spcBef>
              <a:spcAft>
                <a:spcPts val="0"/>
              </a:spcAft>
              <a:buClr>
                <a:schemeClr val="accent1"/>
              </a:buClr>
              <a:buFont typeface="Wingdings 3" charset="2"/>
              <a:buNone/>
              <a:defRPr sz="1200">
                <a:solidFill>
                  <a:schemeClr val="tx1">
                    <a:tint val="75000"/>
                  </a:schemeClr>
                </a:solidFill>
              </a:defRPr>
            </a:lvl5pPr>
            <a:lvl6pPr indent="0" algn="ctr">
              <a:spcBef>
                <a:spcPts val="1000"/>
              </a:spcBef>
              <a:spcAft>
                <a:spcPts val="0"/>
              </a:spcAft>
              <a:buClr>
                <a:schemeClr val="accent1"/>
              </a:buClr>
              <a:buFont typeface="Wingdings 3" charset="2"/>
              <a:buNone/>
              <a:defRPr sz="1200">
                <a:solidFill>
                  <a:schemeClr val="tx1">
                    <a:tint val="75000"/>
                  </a:schemeClr>
                </a:solidFill>
              </a:defRPr>
            </a:lvl6pPr>
            <a:lvl7pPr indent="0" algn="ctr">
              <a:spcBef>
                <a:spcPts val="1000"/>
              </a:spcBef>
              <a:spcAft>
                <a:spcPts val="0"/>
              </a:spcAft>
              <a:buClr>
                <a:schemeClr val="accent1"/>
              </a:buClr>
              <a:buFont typeface="Wingdings 3" charset="2"/>
              <a:buNone/>
              <a:defRPr sz="1200">
                <a:solidFill>
                  <a:schemeClr val="tx1">
                    <a:tint val="75000"/>
                  </a:schemeClr>
                </a:solidFill>
              </a:defRPr>
            </a:lvl7pPr>
            <a:lvl8pPr indent="0" algn="ctr">
              <a:spcBef>
                <a:spcPts val="1000"/>
              </a:spcBef>
              <a:spcAft>
                <a:spcPts val="0"/>
              </a:spcAft>
              <a:buClr>
                <a:schemeClr val="accent1"/>
              </a:buClr>
              <a:buFont typeface="Wingdings 3" charset="2"/>
              <a:buNone/>
              <a:defRPr sz="1200">
                <a:solidFill>
                  <a:schemeClr val="tx1">
                    <a:tint val="75000"/>
                  </a:schemeClr>
                </a:solidFill>
              </a:defRPr>
            </a:lvl8pPr>
            <a:lvl9pPr indent="0" algn="ctr">
              <a:spcBef>
                <a:spcPts val="1000"/>
              </a:spcBef>
              <a:spcAft>
                <a:spcPts val="0"/>
              </a:spcAft>
              <a:buClr>
                <a:schemeClr val="accent1"/>
              </a:buClr>
              <a:buFont typeface="Wingdings 3" charset="2"/>
              <a:buNone/>
              <a:defRPr sz="1200">
                <a:solidFill>
                  <a:schemeClr val="tx1">
                    <a:tint val="75000"/>
                  </a:schemeClr>
                </a:solidFill>
              </a:defRPr>
            </a:lvl9pPr>
          </a:lstStyle>
          <a:p>
            <a:pPr algn="ctr"/>
            <a:r>
              <a:rPr lang="en-US" sz="3100" b="1" i="1" dirty="0" err="1">
                <a:solidFill>
                  <a:schemeClr val="tx1">
                    <a:lumMod val="95000"/>
                    <a:lumOff val="5000"/>
                  </a:schemeClr>
                </a:solidFill>
                <a:latin typeface="Times New Roman" panose="02020603050405020304" pitchFamily="18" charset="0"/>
                <a:cs typeface="Times New Roman" panose="02020603050405020304" pitchFamily="18" charset="0"/>
              </a:rPr>
              <a:t>Md</a:t>
            </a:r>
            <a:r>
              <a:rPr lang="en-US" sz="3100" b="1" i="1" dirty="0">
                <a:solidFill>
                  <a:schemeClr val="tx1">
                    <a:lumMod val="95000"/>
                    <a:lumOff val="5000"/>
                  </a:schemeClr>
                </a:solidFill>
                <a:latin typeface="Times New Roman" panose="02020603050405020304" pitchFamily="18" charset="0"/>
                <a:cs typeface="Times New Roman" panose="02020603050405020304" pitchFamily="18" charset="0"/>
              </a:rPr>
              <a:t> </a:t>
            </a:r>
            <a:r>
              <a:rPr lang="en-US" sz="3100" b="1" i="1" dirty="0" err="1">
                <a:solidFill>
                  <a:schemeClr val="tx1">
                    <a:lumMod val="95000"/>
                    <a:lumOff val="5000"/>
                  </a:schemeClr>
                </a:solidFill>
                <a:latin typeface="Times New Roman" panose="02020603050405020304" pitchFamily="18" charset="0"/>
                <a:cs typeface="Times New Roman" panose="02020603050405020304" pitchFamily="18" charset="0"/>
              </a:rPr>
              <a:t>Fahim</a:t>
            </a:r>
            <a:r>
              <a:rPr lang="en-US" sz="3100" b="1" i="1" dirty="0">
                <a:solidFill>
                  <a:schemeClr val="tx1">
                    <a:lumMod val="95000"/>
                    <a:lumOff val="5000"/>
                  </a:schemeClr>
                </a:solidFill>
                <a:latin typeface="Times New Roman" panose="02020603050405020304" pitchFamily="18" charset="0"/>
                <a:cs typeface="Times New Roman" panose="02020603050405020304" pitchFamily="18" charset="0"/>
              </a:rPr>
              <a:t>, </a:t>
            </a:r>
            <a:r>
              <a:rPr lang="en-US" sz="3100" b="1" i="1" dirty="0" err="1">
                <a:solidFill>
                  <a:schemeClr val="tx1">
                    <a:lumMod val="95000"/>
                    <a:lumOff val="5000"/>
                  </a:schemeClr>
                </a:solidFill>
                <a:latin typeface="Times New Roman" panose="02020603050405020304" pitchFamily="18" charset="0"/>
                <a:cs typeface="Times New Roman" panose="02020603050405020304" pitchFamily="18" charset="0"/>
              </a:rPr>
              <a:t>Md</a:t>
            </a:r>
            <a:r>
              <a:rPr lang="en-US" sz="3100" b="1" i="1" dirty="0">
                <a:solidFill>
                  <a:schemeClr val="tx1">
                    <a:lumMod val="95000"/>
                    <a:lumOff val="5000"/>
                  </a:schemeClr>
                </a:solidFill>
                <a:latin typeface="Times New Roman" panose="02020603050405020304" pitchFamily="18" charset="0"/>
                <a:cs typeface="Times New Roman" panose="02020603050405020304" pitchFamily="18" charset="0"/>
              </a:rPr>
              <a:t> Zia Ul Hassan Chowdhury, MD </a:t>
            </a:r>
            <a:r>
              <a:rPr lang="en-US" sz="3100" b="1" i="1" dirty="0" err="1">
                <a:solidFill>
                  <a:schemeClr val="tx1">
                    <a:lumMod val="95000"/>
                    <a:lumOff val="5000"/>
                  </a:schemeClr>
                </a:solidFill>
                <a:latin typeface="Times New Roman" panose="02020603050405020304" pitchFamily="18" charset="0"/>
                <a:cs typeface="Times New Roman" panose="02020603050405020304" pitchFamily="18" charset="0"/>
              </a:rPr>
              <a:t>Jiabul</a:t>
            </a:r>
            <a:r>
              <a:rPr lang="en-US" sz="3100" b="1" i="1" dirty="0">
                <a:solidFill>
                  <a:schemeClr val="tx1">
                    <a:lumMod val="95000"/>
                    <a:lumOff val="5000"/>
                  </a:schemeClr>
                </a:solidFill>
                <a:latin typeface="Times New Roman" panose="02020603050405020304" pitchFamily="18" charset="0"/>
                <a:cs typeface="Times New Roman" panose="02020603050405020304" pitchFamily="18" charset="0"/>
              </a:rPr>
              <a:t> </a:t>
            </a:r>
            <a:r>
              <a:rPr lang="en-US" sz="3100" b="1" i="1" dirty="0" err="1">
                <a:solidFill>
                  <a:schemeClr val="tx1">
                    <a:lumMod val="95000"/>
                    <a:lumOff val="5000"/>
                  </a:schemeClr>
                </a:solidFill>
                <a:latin typeface="Times New Roman" panose="02020603050405020304" pitchFamily="18" charset="0"/>
                <a:cs typeface="Times New Roman" panose="02020603050405020304" pitchFamily="18" charset="0"/>
              </a:rPr>
              <a:t>Hoque</a:t>
            </a:r>
            <a:r>
              <a:rPr lang="en-US" sz="3100" b="1" i="1" dirty="0">
                <a:solidFill>
                  <a:schemeClr val="tx1">
                    <a:lumMod val="95000"/>
                    <a:lumOff val="5000"/>
                  </a:schemeClr>
                </a:solidFill>
                <a:latin typeface="Times New Roman" panose="02020603050405020304" pitchFamily="18" charset="0"/>
                <a:cs typeface="Times New Roman" panose="02020603050405020304" pitchFamily="18" charset="0"/>
              </a:rPr>
              <a:t>, Mohammad </a:t>
            </a:r>
            <a:r>
              <a:rPr lang="en-US" sz="3100" b="1" i="1" dirty="0" err="1">
                <a:solidFill>
                  <a:schemeClr val="tx1">
                    <a:lumMod val="95000"/>
                    <a:lumOff val="5000"/>
                  </a:schemeClr>
                </a:solidFill>
                <a:latin typeface="Times New Roman" panose="02020603050405020304" pitchFamily="18" charset="0"/>
                <a:cs typeface="Times New Roman" panose="02020603050405020304" pitchFamily="18" charset="0"/>
              </a:rPr>
              <a:t>Nadib</a:t>
            </a:r>
            <a:r>
              <a:rPr lang="en-US" sz="3100" b="1" i="1" dirty="0">
                <a:solidFill>
                  <a:schemeClr val="tx1">
                    <a:lumMod val="95000"/>
                    <a:lumOff val="5000"/>
                  </a:schemeClr>
                </a:solidFill>
                <a:latin typeface="Times New Roman" panose="02020603050405020304" pitchFamily="18" charset="0"/>
                <a:cs typeface="Times New Roman" panose="02020603050405020304" pitchFamily="18" charset="0"/>
              </a:rPr>
              <a:t> Hasan, Hassan Jaki, Ahmad </a:t>
            </a:r>
            <a:endParaRPr lang="en-US" sz="3100" b="1" i="1" dirty="0" smtClean="0">
              <a:solidFill>
                <a:schemeClr val="tx1">
                  <a:lumMod val="95000"/>
                  <a:lumOff val="5000"/>
                </a:schemeClr>
              </a:solidFill>
              <a:latin typeface="Times New Roman" panose="02020603050405020304" pitchFamily="18" charset="0"/>
              <a:cs typeface="Times New Roman" panose="02020603050405020304" pitchFamily="18" charset="0"/>
            </a:endParaRPr>
          </a:p>
          <a:p>
            <a:pPr algn="ctr"/>
            <a:r>
              <a:rPr lang="en-US" sz="3100" b="1" i="1" dirty="0">
                <a:solidFill>
                  <a:schemeClr val="tx1">
                    <a:lumMod val="95000"/>
                    <a:lumOff val="5000"/>
                  </a:schemeClr>
                </a:solidFill>
                <a:latin typeface="Times New Roman" panose="02020603050405020304" pitchFamily="18" charset="0"/>
                <a:cs typeface="Times New Roman" panose="02020603050405020304" pitchFamily="18" charset="0"/>
              </a:rPr>
              <a:t>Dept. of Computer and Communication Engineering (CCE</a:t>
            </a:r>
            <a:r>
              <a:rPr lang="en-US" sz="3100" b="1" i="1" dirty="0">
                <a:solidFill>
                  <a:schemeClr val="tx1">
                    <a:lumMod val="95000"/>
                    <a:lumOff val="5000"/>
                  </a:schemeClr>
                </a:solidFill>
                <a:latin typeface="Times New Roman" panose="02020603050405020304" pitchFamily="18" charset="0"/>
                <a:cs typeface="Times New Roman" panose="02020603050405020304" pitchFamily="18" charset="0"/>
              </a:rPr>
              <a:t>),</a:t>
            </a:r>
          </a:p>
          <a:p>
            <a:pPr algn="ctr"/>
            <a:r>
              <a:rPr lang="en-US" sz="3100" b="1" i="1" dirty="0">
                <a:solidFill>
                  <a:schemeClr val="tx1">
                    <a:lumMod val="95000"/>
                    <a:lumOff val="5000"/>
                  </a:schemeClr>
                </a:solidFill>
                <a:latin typeface="Times New Roman" panose="02020603050405020304" pitchFamily="18" charset="0"/>
                <a:cs typeface="Times New Roman" panose="02020603050405020304" pitchFamily="18" charset="0"/>
              </a:rPr>
              <a:t>International Islamic University Chittagong</a:t>
            </a:r>
          </a:p>
          <a:p>
            <a:pPr algn="ctr"/>
            <a:r>
              <a:rPr lang="en-US" sz="3100" b="1" i="1" dirty="0">
                <a:solidFill>
                  <a:schemeClr val="tx1">
                    <a:lumMod val="95000"/>
                    <a:lumOff val="5000"/>
                  </a:schemeClr>
                </a:solidFill>
                <a:latin typeface="Times New Roman" panose="02020603050405020304" pitchFamily="18" charset="0"/>
                <a:cs typeface="Times New Roman" panose="02020603050405020304" pitchFamily="18" charset="0"/>
              </a:rPr>
              <a:t>Chittagong, Bangladesh</a:t>
            </a:r>
          </a:p>
          <a:p>
            <a:pPr algn="l"/>
            <a:endParaRPr lang="en-US" sz="1600" b="1" dirty="0" smtClean="0">
              <a:solidFill>
                <a:srgbClr val="000000"/>
              </a:solidFill>
              <a:latin typeface="Times New Roman" panose="02020603050405020304" pitchFamily="18" charset="0"/>
              <a:cs typeface="Times New Roman" panose="02020603050405020304" pitchFamily="18" charset="0"/>
            </a:endParaRPr>
          </a:p>
          <a:p>
            <a:pPr algn="l"/>
            <a:endParaRPr lang="en-US" sz="2400" b="1" dirty="0" smtClean="0">
              <a:solidFill>
                <a:srgbClr val="000000"/>
              </a:solidFill>
              <a:latin typeface="Times New Roman" panose="02020603050405020304" pitchFamily="18" charset="0"/>
              <a:cs typeface="Times New Roman" panose="02020603050405020304" pitchFamily="18" charset="0"/>
            </a:endParaRPr>
          </a:p>
          <a:p>
            <a:pPr algn="l"/>
            <a:endParaRPr lang="en-US" sz="2200" dirty="0">
              <a:solidFill>
                <a:schemeClr val="tx1">
                  <a:lumMod val="95000"/>
                  <a:lumOff val="5000"/>
                </a:schemeClr>
              </a:solidFill>
              <a:latin typeface="Times New Roman" panose="02020603050405020304" pitchFamily="18" charset="0"/>
              <a:cs typeface="Times New Roman" panose="02020603050405020304" pitchFamily="18" charset="0"/>
            </a:endParaRPr>
          </a:p>
          <a:p>
            <a:pPr algn="l"/>
            <a:endParaRPr lang="en-US" sz="2200"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9048667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40EC1F-234C-62AC-CB05-63F9B784D6C9}"/>
              </a:ext>
            </a:extLst>
          </p:cNvPr>
          <p:cNvSpPr>
            <a:spLocks noGrp="1"/>
          </p:cNvSpPr>
          <p:nvPr>
            <p:ph type="title"/>
          </p:nvPr>
        </p:nvSpPr>
        <p:spPr>
          <a:xfrm>
            <a:off x="1640156" y="557033"/>
            <a:ext cx="8911687" cy="826621"/>
          </a:xfrm>
        </p:spPr>
        <p:txBody>
          <a:bodyPr/>
          <a:lstStyle/>
          <a:p>
            <a:r>
              <a:rPr lang="en-US" dirty="0">
                <a:latin typeface="Times New Roman" panose="02020603050405020304" pitchFamily="18" charset="0"/>
                <a:cs typeface="Times New Roman" panose="02020603050405020304" pitchFamily="18" charset="0"/>
              </a:rPr>
              <a:t>Data Set Description</a:t>
            </a:r>
          </a:p>
        </p:txBody>
      </p:sp>
      <p:sp>
        <p:nvSpPr>
          <p:cNvPr id="3" name="Content Placeholder 2">
            <a:extLst>
              <a:ext uri="{FF2B5EF4-FFF2-40B4-BE49-F238E27FC236}">
                <a16:creationId xmlns:a16="http://schemas.microsoft.com/office/drawing/2014/main" id="{F2C0F752-B6B7-3145-56AD-ED7A2B10728A}"/>
              </a:ext>
            </a:extLst>
          </p:cNvPr>
          <p:cNvSpPr>
            <a:spLocks noGrp="1"/>
          </p:cNvSpPr>
          <p:nvPr>
            <p:ph idx="1"/>
          </p:nvPr>
        </p:nvSpPr>
        <p:spPr>
          <a:xfrm>
            <a:off x="2180492" y="1152908"/>
            <a:ext cx="10157057" cy="3137738"/>
          </a:xfrm>
        </p:spPr>
        <p:txBody>
          <a:bodyPr/>
          <a:lstStyle/>
          <a:p>
            <a:r>
              <a:rPr lang="en-US" b="1" dirty="0">
                <a:latin typeface="Times New Roman" panose="02020603050405020304" pitchFamily="18" charset="0"/>
                <a:cs typeface="Times New Roman" panose="02020603050405020304" pitchFamily="18" charset="0"/>
              </a:rPr>
              <a:t>Data Collection</a:t>
            </a:r>
          </a:p>
          <a:p>
            <a:pPr lvl="1">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For this research we have collected an image dataset of various plant diseases with healthy images.</a:t>
            </a:r>
          </a:p>
          <a:p>
            <a:pPr lvl="1">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This dataset is publicly available on GitHub, </a:t>
            </a:r>
            <a:r>
              <a:rPr lang="en-US" dirty="0" err="1">
                <a:latin typeface="Times New Roman" panose="02020603050405020304" pitchFamily="18" charset="0"/>
                <a:cs typeface="Times New Roman" panose="02020603050405020304" pitchFamily="18" charset="0"/>
              </a:rPr>
              <a:t>Kaggale</a:t>
            </a:r>
            <a:r>
              <a:rPr lang="en-US" dirty="0">
                <a:latin typeface="Times New Roman" panose="02020603050405020304" pitchFamily="18" charset="0"/>
                <a:cs typeface="Times New Roman" panose="02020603050405020304" pitchFamily="18" charset="0"/>
              </a:rPr>
              <a:t>, and other sites as the name of Plant Village Dataset.</a:t>
            </a:r>
          </a:p>
          <a:p>
            <a:pPr lvl="1">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This dataset contains 54,707 images along with 38 distinct classes.</a:t>
            </a:r>
          </a:p>
          <a:p>
            <a:pPr marL="342900" lvl="1" indent="-342900"/>
            <a:r>
              <a:rPr lang="en-US" sz="1800" b="1" dirty="0">
                <a:latin typeface="Times New Roman" panose="02020603050405020304" pitchFamily="18" charset="0"/>
                <a:cs typeface="Times New Roman" panose="02020603050405020304" pitchFamily="18" charset="0"/>
              </a:rPr>
              <a:t>Dataset Re-formation</a:t>
            </a:r>
          </a:p>
          <a:p>
            <a:pPr lvl="1">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For our research we have selected 16 classes from the full dataset.</a:t>
            </a:r>
          </a:p>
          <a:p>
            <a:pPr lvl="1">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We selected the 16 classes based on the availability of images in the main dataset.</a:t>
            </a:r>
          </a:p>
          <a:p>
            <a:pPr marL="457200" lvl="1" indent="0">
              <a:buNone/>
            </a:pPr>
            <a:endParaRPr lang="en-US"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DA2A26B7-4166-7B5C-6210-797EEEA50FE5}"/>
              </a:ext>
            </a:extLst>
          </p:cNvPr>
          <p:cNvSpPr>
            <a:spLocks noGrp="1"/>
          </p:cNvSpPr>
          <p:nvPr>
            <p:ph type="sldNum" sz="quarter" idx="12"/>
          </p:nvPr>
        </p:nvSpPr>
        <p:spPr/>
        <p:txBody>
          <a:bodyPr/>
          <a:lstStyle/>
          <a:p>
            <a:r>
              <a:rPr lang="en-US" dirty="0" smtClean="0"/>
              <a:t>9</a:t>
            </a:r>
            <a:endParaRPr lang="en-US" dirty="0"/>
          </a:p>
        </p:txBody>
      </p:sp>
      <p:graphicFrame>
        <p:nvGraphicFramePr>
          <p:cNvPr id="5" name="Table 4">
            <a:extLst>
              <a:ext uri="{FF2B5EF4-FFF2-40B4-BE49-F238E27FC236}">
                <a16:creationId xmlns:a16="http://schemas.microsoft.com/office/drawing/2014/main" id="{7E43A606-7097-8554-EB04-9485D0AB87FE}"/>
              </a:ext>
            </a:extLst>
          </p:cNvPr>
          <p:cNvGraphicFramePr>
            <a:graphicFrameLocks noGrp="1"/>
          </p:cNvGraphicFramePr>
          <p:nvPr>
            <p:extLst>
              <p:ext uri="{D42A27DB-BD31-4B8C-83A1-F6EECF244321}">
                <p14:modId xmlns:p14="http://schemas.microsoft.com/office/powerpoint/2010/main" val="4031432605"/>
              </p:ext>
            </p:extLst>
          </p:nvPr>
        </p:nvGraphicFramePr>
        <p:xfrm>
          <a:off x="3182816" y="4156230"/>
          <a:ext cx="7033846" cy="2144737"/>
        </p:xfrm>
        <a:graphic>
          <a:graphicData uri="http://schemas.openxmlformats.org/drawingml/2006/table">
            <a:tbl>
              <a:tblPr firstRow="1" bandRow="1">
                <a:tableStyleId>{ED083AE6-46FA-4A59-8FB0-9F97EB10719F}</a:tableStyleId>
              </a:tblPr>
              <a:tblGrid>
                <a:gridCol w="1740876">
                  <a:extLst>
                    <a:ext uri="{9D8B030D-6E8A-4147-A177-3AD203B41FA5}">
                      <a16:colId xmlns:a16="http://schemas.microsoft.com/office/drawing/2014/main" val="1783386661"/>
                    </a:ext>
                  </a:extLst>
                </a:gridCol>
                <a:gridCol w="1748316">
                  <a:extLst>
                    <a:ext uri="{9D8B030D-6E8A-4147-A177-3AD203B41FA5}">
                      <a16:colId xmlns:a16="http://schemas.microsoft.com/office/drawing/2014/main" val="3880242351"/>
                    </a:ext>
                  </a:extLst>
                </a:gridCol>
                <a:gridCol w="1636723">
                  <a:extLst>
                    <a:ext uri="{9D8B030D-6E8A-4147-A177-3AD203B41FA5}">
                      <a16:colId xmlns:a16="http://schemas.microsoft.com/office/drawing/2014/main" val="3690213053"/>
                    </a:ext>
                  </a:extLst>
                </a:gridCol>
                <a:gridCol w="1907931">
                  <a:extLst>
                    <a:ext uri="{9D8B030D-6E8A-4147-A177-3AD203B41FA5}">
                      <a16:colId xmlns:a16="http://schemas.microsoft.com/office/drawing/2014/main" val="1527565209"/>
                    </a:ext>
                  </a:extLst>
                </a:gridCol>
              </a:tblGrid>
              <a:tr h="302096">
                <a:tc gridSpan="4">
                  <a:txBody>
                    <a:bodyPr/>
                    <a:lstStyle/>
                    <a:p>
                      <a:pPr marL="0" algn="ctr" defTabSz="457200" rtl="0" eaLnBrk="1" latinLnBrk="0" hangingPunct="1"/>
                      <a:r>
                        <a:rPr lang="en-US" sz="1800" kern="1200" dirty="0">
                          <a:solidFill>
                            <a:schemeClr val="dk1"/>
                          </a:solidFill>
                          <a:latin typeface="Times New Roman" panose="02020603050405020304" pitchFamily="18" charset="0"/>
                          <a:ea typeface="+mn-ea"/>
                          <a:cs typeface="Times New Roman" panose="02020603050405020304" pitchFamily="18" charset="0"/>
                        </a:rPr>
                        <a:t>Classes Names</a:t>
                      </a:r>
                    </a:p>
                  </a:txBody>
                  <a:tcPr/>
                </a:tc>
                <a:tc hMerge="1">
                  <a:txBody>
                    <a:bodyPr/>
                    <a:lstStyle/>
                    <a:p>
                      <a:pPr marL="0" algn="ctr" defTabSz="457200" rtl="0" eaLnBrk="1" latinLnBrk="0" hangingPunct="1"/>
                      <a:endParaRPr lang="en-US" sz="1800" kern="1200">
                        <a:solidFill>
                          <a:schemeClr val="dk1"/>
                        </a:solidFill>
                        <a:latin typeface="Times New Roman" panose="02020603050405020304" pitchFamily="18" charset="0"/>
                        <a:ea typeface="+mn-ea"/>
                        <a:cs typeface="Times New Roman" panose="02020603050405020304" pitchFamily="18" charset="0"/>
                      </a:endParaRPr>
                    </a:p>
                  </a:txBody>
                  <a:tcPr/>
                </a:tc>
                <a:tc hMerge="1">
                  <a:txBody>
                    <a:bodyPr/>
                    <a:lstStyle/>
                    <a:p>
                      <a:pPr marL="0" algn="ctr" defTabSz="457200" rtl="0" eaLnBrk="1" latinLnBrk="0" hangingPunct="1"/>
                      <a:endParaRPr lang="en-US" sz="1800" kern="1200">
                        <a:solidFill>
                          <a:schemeClr val="dk1"/>
                        </a:solidFill>
                        <a:latin typeface="Times New Roman" panose="02020603050405020304" pitchFamily="18" charset="0"/>
                        <a:ea typeface="+mn-ea"/>
                        <a:cs typeface="Times New Roman" panose="02020603050405020304" pitchFamily="18" charset="0"/>
                      </a:endParaRPr>
                    </a:p>
                  </a:txBody>
                  <a:tcPr/>
                </a:tc>
                <a:tc hMerge="1">
                  <a:txBody>
                    <a:bodyPr/>
                    <a:lstStyle/>
                    <a:p>
                      <a:pPr marL="0" algn="ctr" defTabSz="457200" rtl="0" eaLnBrk="1" latinLnBrk="0" hangingPunct="1"/>
                      <a:endParaRPr lang="en-US" sz="1800" kern="1200" dirty="0">
                        <a:solidFill>
                          <a:schemeClr val="dk1"/>
                        </a:solidFill>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488283195"/>
                  </a:ext>
                </a:extLst>
              </a:tr>
              <a:tr h="407963">
                <a:tc>
                  <a:txBody>
                    <a:bodyPr/>
                    <a:lstStyle/>
                    <a:p>
                      <a:pPr marL="0" algn="ctr" defTabSz="457200" rtl="0" eaLnBrk="1" latinLnBrk="0" hangingPunct="1"/>
                      <a:r>
                        <a:rPr lang="en-US" sz="1400" kern="1200" dirty="0">
                          <a:solidFill>
                            <a:schemeClr val="dk1"/>
                          </a:solidFill>
                          <a:latin typeface="Times New Roman" panose="02020603050405020304" pitchFamily="18" charset="0"/>
                          <a:cs typeface="Times New Roman" panose="02020603050405020304" pitchFamily="18" charset="0"/>
                        </a:rPr>
                        <a:t>Apple Black rot</a:t>
                      </a:r>
                      <a:endParaRPr lang="en-US" sz="1400" kern="1200" dirty="0">
                        <a:solidFill>
                          <a:schemeClr val="dk1"/>
                        </a:solidFill>
                        <a:latin typeface="Times New Roman" panose="02020603050405020304" pitchFamily="18" charset="0"/>
                        <a:ea typeface="+mn-ea"/>
                        <a:cs typeface="Times New Roman" panose="02020603050405020304" pitchFamily="18" charset="0"/>
                      </a:endParaRPr>
                    </a:p>
                  </a:txBody>
                  <a:tcPr/>
                </a:tc>
                <a:tc>
                  <a:txBody>
                    <a:bodyPr/>
                    <a:lstStyle/>
                    <a:p>
                      <a:pPr marL="0" algn="ctr" defTabSz="457200" rtl="0" eaLnBrk="1" latinLnBrk="0" hangingPunct="1"/>
                      <a:r>
                        <a:rPr lang="en-US" sz="1400" kern="1200" dirty="0">
                          <a:solidFill>
                            <a:schemeClr val="dk1"/>
                          </a:solidFill>
                          <a:latin typeface="Times New Roman" panose="02020603050405020304" pitchFamily="18" charset="0"/>
                          <a:cs typeface="Times New Roman" panose="02020603050405020304" pitchFamily="18" charset="0"/>
                        </a:rPr>
                        <a:t>Corn Gray leaf spot</a:t>
                      </a:r>
                      <a:endParaRPr lang="en-US" sz="1400" kern="1200" dirty="0">
                        <a:solidFill>
                          <a:schemeClr val="dk1"/>
                        </a:solidFill>
                        <a:latin typeface="Times New Roman" panose="02020603050405020304" pitchFamily="18" charset="0"/>
                        <a:ea typeface="+mn-ea"/>
                        <a:cs typeface="Times New Roman" panose="02020603050405020304" pitchFamily="18" charset="0"/>
                      </a:endParaRPr>
                    </a:p>
                  </a:txBody>
                  <a:tcPr/>
                </a:tc>
                <a:tc>
                  <a:txBody>
                    <a:bodyPr/>
                    <a:lstStyle/>
                    <a:p>
                      <a:pPr marL="0" algn="ctr" defTabSz="457200" rtl="0" eaLnBrk="1" latinLnBrk="0" hangingPunct="1"/>
                      <a:r>
                        <a:rPr lang="en-US" sz="1400" kern="1200" dirty="0">
                          <a:solidFill>
                            <a:schemeClr val="dk1"/>
                          </a:solidFill>
                          <a:latin typeface="Times New Roman" panose="02020603050405020304" pitchFamily="18" charset="0"/>
                          <a:cs typeface="Times New Roman" panose="02020603050405020304" pitchFamily="18" charset="0"/>
                        </a:rPr>
                        <a:t>Grape Black rot </a:t>
                      </a:r>
                      <a:endParaRPr lang="en-US" sz="1400" kern="1200" dirty="0">
                        <a:solidFill>
                          <a:schemeClr val="dk1"/>
                        </a:solidFill>
                        <a:latin typeface="Times New Roman" panose="02020603050405020304" pitchFamily="18" charset="0"/>
                        <a:ea typeface="+mn-ea"/>
                        <a:cs typeface="Times New Roman" panose="02020603050405020304" pitchFamily="18" charset="0"/>
                      </a:endParaRPr>
                    </a:p>
                  </a:txBody>
                  <a:tcPr/>
                </a:tc>
                <a:tc>
                  <a:txBody>
                    <a:bodyPr/>
                    <a:lstStyle/>
                    <a:p>
                      <a:pPr marL="0" algn="ctr" defTabSz="457200" rtl="0" eaLnBrk="1" latinLnBrk="0" hangingPunct="1"/>
                      <a:r>
                        <a:rPr lang="en-US" sz="1400" kern="1200" dirty="0">
                          <a:solidFill>
                            <a:schemeClr val="dk1"/>
                          </a:solidFill>
                          <a:latin typeface="Times New Roman" panose="02020603050405020304" pitchFamily="18" charset="0"/>
                          <a:cs typeface="Times New Roman" panose="02020603050405020304" pitchFamily="18" charset="0"/>
                        </a:rPr>
                        <a:t>Tomato Bacterial spot</a:t>
                      </a:r>
                      <a:endParaRPr lang="en-US" sz="1400" kern="1200" dirty="0">
                        <a:solidFill>
                          <a:schemeClr val="dk1"/>
                        </a:solidFill>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1410657276"/>
                  </a:ext>
                </a:extLst>
              </a:tr>
              <a:tr h="528668">
                <a:tc>
                  <a:txBody>
                    <a:bodyPr/>
                    <a:lstStyle/>
                    <a:p>
                      <a:pPr marL="0" algn="ctr" defTabSz="457200" rtl="0" eaLnBrk="1" latinLnBrk="0" hangingPunct="1"/>
                      <a:r>
                        <a:rPr lang="en-US" sz="1400" kern="1200" dirty="0">
                          <a:solidFill>
                            <a:schemeClr val="dk1"/>
                          </a:solidFill>
                          <a:latin typeface="Times New Roman" panose="02020603050405020304" pitchFamily="18" charset="0"/>
                          <a:cs typeface="Times New Roman" panose="02020603050405020304" pitchFamily="18" charset="0"/>
                        </a:rPr>
                        <a:t>Apple Cedar apple rust</a:t>
                      </a:r>
                      <a:endParaRPr lang="en-US" sz="1400" kern="1200" dirty="0">
                        <a:solidFill>
                          <a:schemeClr val="dk1"/>
                        </a:solidFill>
                        <a:latin typeface="Times New Roman" panose="02020603050405020304" pitchFamily="18" charset="0"/>
                        <a:ea typeface="+mn-ea"/>
                        <a:cs typeface="Times New Roman" panose="02020603050405020304" pitchFamily="18" charset="0"/>
                      </a:endParaRPr>
                    </a:p>
                  </a:txBody>
                  <a:tcPr/>
                </a:tc>
                <a:tc>
                  <a:txBody>
                    <a:bodyPr/>
                    <a:lstStyle/>
                    <a:p>
                      <a:pPr marL="0" algn="ctr" defTabSz="457200" rtl="0" eaLnBrk="1" latinLnBrk="0" hangingPunct="1"/>
                      <a:r>
                        <a:rPr lang="en-US" sz="1400" kern="1200" dirty="0">
                          <a:solidFill>
                            <a:schemeClr val="dk1"/>
                          </a:solidFill>
                          <a:latin typeface="Times New Roman" panose="02020603050405020304" pitchFamily="18" charset="0"/>
                          <a:cs typeface="Times New Roman" panose="02020603050405020304" pitchFamily="18" charset="0"/>
                        </a:rPr>
                        <a:t>Corn Common rust</a:t>
                      </a:r>
                      <a:endParaRPr lang="en-US" sz="1400" kern="1200" dirty="0">
                        <a:solidFill>
                          <a:schemeClr val="dk1"/>
                        </a:solidFill>
                        <a:latin typeface="Times New Roman" panose="02020603050405020304" pitchFamily="18" charset="0"/>
                        <a:ea typeface="+mn-ea"/>
                        <a:cs typeface="Times New Roman" panose="02020603050405020304" pitchFamily="18" charset="0"/>
                      </a:endParaRPr>
                    </a:p>
                  </a:txBody>
                  <a:tcPr/>
                </a:tc>
                <a:tc>
                  <a:txBody>
                    <a:bodyPr/>
                    <a:lstStyle/>
                    <a:p>
                      <a:pPr marL="0" algn="ctr" defTabSz="457200" rtl="0" eaLnBrk="1" latinLnBrk="0" hangingPunct="1"/>
                      <a:r>
                        <a:rPr lang="en-US" sz="1400" kern="1200" dirty="0">
                          <a:solidFill>
                            <a:schemeClr val="dk1"/>
                          </a:solidFill>
                          <a:latin typeface="Times New Roman" panose="02020603050405020304" pitchFamily="18" charset="0"/>
                          <a:cs typeface="Times New Roman" panose="02020603050405020304" pitchFamily="18" charset="0"/>
                        </a:rPr>
                        <a:t>Grape Esca</a:t>
                      </a:r>
                      <a:endParaRPr lang="en-US" sz="1400" kern="1200" dirty="0">
                        <a:solidFill>
                          <a:schemeClr val="dk1"/>
                        </a:solidFill>
                        <a:latin typeface="Times New Roman" panose="02020603050405020304" pitchFamily="18" charset="0"/>
                        <a:ea typeface="+mn-ea"/>
                        <a:cs typeface="Times New Roman" panose="02020603050405020304" pitchFamily="18" charset="0"/>
                      </a:endParaRPr>
                    </a:p>
                  </a:txBody>
                  <a:tcPr/>
                </a:tc>
                <a:tc>
                  <a:txBody>
                    <a:bodyPr/>
                    <a:lstStyle/>
                    <a:p>
                      <a:pPr marL="0" algn="ctr" defTabSz="457200" rtl="0" eaLnBrk="1" latinLnBrk="0" hangingPunct="1"/>
                      <a:r>
                        <a:rPr lang="en-US" sz="1400" kern="1200" dirty="0">
                          <a:solidFill>
                            <a:schemeClr val="dk1"/>
                          </a:solidFill>
                          <a:latin typeface="Times New Roman" panose="02020603050405020304" pitchFamily="18" charset="0"/>
                          <a:cs typeface="Times New Roman" panose="02020603050405020304" pitchFamily="18" charset="0"/>
                        </a:rPr>
                        <a:t>Tomato Early blight</a:t>
                      </a:r>
                      <a:endParaRPr lang="en-US" sz="1400" kern="1200" dirty="0">
                        <a:solidFill>
                          <a:schemeClr val="dk1"/>
                        </a:solidFill>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1833396667"/>
                  </a:ext>
                </a:extLst>
              </a:tr>
              <a:tr h="324186">
                <a:tc>
                  <a:txBody>
                    <a:bodyPr/>
                    <a:lstStyle/>
                    <a:p>
                      <a:pPr marL="0" algn="ctr" defTabSz="457200" rtl="0" eaLnBrk="1" latinLnBrk="0" hangingPunct="1"/>
                      <a:r>
                        <a:rPr lang="en-US" sz="1400" kern="1200" dirty="0">
                          <a:solidFill>
                            <a:schemeClr val="dk1"/>
                          </a:solidFill>
                          <a:latin typeface="Times New Roman" panose="02020603050405020304" pitchFamily="18" charset="0"/>
                          <a:cs typeface="Times New Roman" panose="02020603050405020304" pitchFamily="18" charset="0"/>
                        </a:rPr>
                        <a:t>Apple scab </a:t>
                      </a:r>
                      <a:endParaRPr lang="en-US" sz="1400" kern="1200" dirty="0">
                        <a:solidFill>
                          <a:schemeClr val="dk1"/>
                        </a:solidFill>
                        <a:latin typeface="Times New Roman" panose="02020603050405020304" pitchFamily="18" charset="0"/>
                        <a:ea typeface="+mn-ea"/>
                        <a:cs typeface="Times New Roman" panose="02020603050405020304" pitchFamily="18" charset="0"/>
                      </a:endParaRPr>
                    </a:p>
                  </a:txBody>
                  <a:tcPr/>
                </a:tc>
                <a:tc>
                  <a:txBody>
                    <a:bodyPr/>
                    <a:lstStyle/>
                    <a:p>
                      <a:pPr marL="0" algn="ctr" defTabSz="457200" rtl="0" eaLnBrk="1" latinLnBrk="0" hangingPunct="1"/>
                      <a:r>
                        <a:rPr lang="en-US" sz="1400" kern="1200" dirty="0">
                          <a:solidFill>
                            <a:schemeClr val="dk1"/>
                          </a:solidFill>
                          <a:latin typeface="Times New Roman" panose="02020603050405020304" pitchFamily="18" charset="0"/>
                          <a:cs typeface="Times New Roman" panose="02020603050405020304" pitchFamily="18" charset="0"/>
                        </a:rPr>
                        <a:t>Corn Leaf Blight</a:t>
                      </a:r>
                      <a:endParaRPr lang="en-US" sz="1400" kern="1200" dirty="0">
                        <a:solidFill>
                          <a:schemeClr val="dk1"/>
                        </a:solidFill>
                        <a:latin typeface="Times New Roman" panose="02020603050405020304" pitchFamily="18" charset="0"/>
                        <a:ea typeface="+mn-ea"/>
                        <a:cs typeface="Times New Roman" panose="02020603050405020304" pitchFamily="18" charset="0"/>
                      </a:endParaRPr>
                    </a:p>
                  </a:txBody>
                  <a:tcPr/>
                </a:tc>
                <a:tc>
                  <a:txBody>
                    <a:bodyPr/>
                    <a:lstStyle/>
                    <a:p>
                      <a:pPr marL="0" algn="ctr" defTabSz="457200" rtl="0" eaLnBrk="1" latinLnBrk="0" hangingPunct="1"/>
                      <a:r>
                        <a:rPr lang="en-US" sz="1400" kern="1200" dirty="0">
                          <a:solidFill>
                            <a:schemeClr val="dk1"/>
                          </a:solidFill>
                          <a:latin typeface="Times New Roman" panose="02020603050405020304" pitchFamily="18" charset="0"/>
                          <a:cs typeface="Times New Roman" panose="02020603050405020304" pitchFamily="18" charset="0"/>
                        </a:rPr>
                        <a:t>Grape Leaf blight</a:t>
                      </a:r>
                      <a:endParaRPr lang="en-US" sz="1400" kern="1200" dirty="0">
                        <a:solidFill>
                          <a:schemeClr val="dk1"/>
                        </a:solidFill>
                        <a:latin typeface="Times New Roman" panose="02020603050405020304" pitchFamily="18" charset="0"/>
                        <a:ea typeface="+mn-ea"/>
                        <a:cs typeface="Times New Roman" panose="02020603050405020304" pitchFamily="18" charset="0"/>
                      </a:endParaRPr>
                    </a:p>
                  </a:txBody>
                  <a:tcPr/>
                </a:tc>
                <a:tc>
                  <a:txBody>
                    <a:bodyPr/>
                    <a:lstStyle/>
                    <a:p>
                      <a:pPr marL="0" algn="ctr" defTabSz="457200" rtl="0" eaLnBrk="1" latinLnBrk="0" hangingPunct="1"/>
                      <a:r>
                        <a:rPr lang="en-US" sz="1400" kern="1200" dirty="0">
                          <a:solidFill>
                            <a:schemeClr val="dk1"/>
                          </a:solidFill>
                          <a:latin typeface="Times New Roman" panose="02020603050405020304" pitchFamily="18" charset="0"/>
                          <a:cs typeface="Times New Roman" panose="02020603050405020304" pitchFamily="18" charset="0"/>
                        </a:rPr>
                        <a:t>Tomato Late blight</a:t>
                      </a:r>
                      <a:endParaRPr lang="en-US" sz="1400" kern="1200" dirty="0">
                        <a:solidFill>
                          <a:schemeClr val="dk1"/>
                        </a:solidFill>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1290751211"/>
                  </a:ext>
                </a:extLst>
              </a:tr>
              <a:tr h="382316">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400" kern="1200" dirty="0">
                          <a:solidFill>
                            <a:schemeClr val="dk1"/>
                          </a:solidFill>
                          <a:latin typeface="Times New Roman" panose="02020603050405020304" pitchFamily="18" charset="0"/>
                          <a:cs typeface="Times New Roman" panose="02020603050405020304" pitchFamily="18" charset="0"/>
                        </a:rPr>
                        <a:t>Apple healthy </a:t>
                      </a:r>
                    </a:p>
                    <a:p>
                      <a:pPr marL="0" marR="0" lvl="0" indent="0" algn="ctr" defTabSz="457200" rtl="0" eaLnBrk="1" fontAlgn="auto" latinLnBrk="0" hangingPunct="1">
                        <a:lnSpc>
                          <a:spcPct val="100000"/>
                        </a:lnSpc>
                        <a:spcBef>
                          <a:spcPts val="0"/>
                        </a:spcBef>
                        <a:spcAft>
                          <a:spcPts val="0"/>
                        </a:spcAft>
                        <a:buClrTx/>
                        <a:buSzTx/>
                        <a:buFontTx/>
                        <a:buNone/>
                        <a:tabLst/>
                        <a:defRPr/>
                      </a:pPr>
                      <a:endParaRPr lang="en-US" sz="1400" kern="1200" dirty="0">
                        <a:solidFill>
                          <a:schemeClr val="dk1"/>
                        </a:solidFill>
                        <a:latin typeface="Times New Roman" panose="02020603050405020304" pitchFamily="18" charset="0"/>
                        <a:ea typeface="+mn-ea"/>
                        <a:cs typeface="Times New Roman" panose="02020603050405020304" pitchFamily="18" charset="0"/>
                      </a:endParaRPr>
                    </a:p>
                  </a:txBody>
                  <a:tcPr/>
                </a:tc>
                <a:tc>
                  <a:txBody>
                    <a:bodyPr/>
                    <a:lstStyle/>
                    <a:p>
                      <a:pPr marL="0" algn="ctr" defTabSz="457200" rtl="0" eaLnBrk="1" latinLnBrk="0" hangingPunct="1"/>
                      <a:r>
                        <a:rPr lang="en-US" sz="1400" kern="1200" dirty="0">
                          <a:solidFill>
                            <a:schemeClr val="dk1"/>
                          </a:solidFill>
                          <a:latin typeface="Times New Roman" panose="02020603050405020304" pitchFamily="18" charset="0"/>
                          <a:cs typeface="Times New Roman" panose="02020603050405020304" pitchFamily="18" charset="0"/>
                        </a:rPr>
                        <a:t>Corn healthy </a:t>
                      </a:r>
                      <a:endParaRPr lang="en-US" sz="1400" kern="1200" dirty="0">
                        <a:solidFill>
                          <a:schemeClr val="dk1"/>
                        </a:solidFill>
                        <a:latin typeface="Times New Roman" panose="02020603050405020304" pitchFamily="18" charset="0"/>
                        <a:ea typeface="+mn-ea"/>
                        <a:cs typeface="Times New Roman" panose="02020603050405020304" pitchFamily="18" charset="0"/>
                      </a:endParaRPr>
                    </a:p>
                  </a:txBody>
                  <a:tcPr/>
                </a:tc>
                <a:tc>
                  <a:txBody>
                    <a:bodyPr/>
                    <a:lstStyle/>
                    <a:p>
                      <a:pPr marL="0" algn="ctr" defTabSz="457200" rtl="0" eaLnBrk="1" latinLnBrk="0" hangingPunct="1"/>
                      <a:r>
                        <a:rPr lang="en-US" sz="1400" kern="1200" dirty="0">
                          <a:solidFill>
                            <a:schemeClr val="dk1"/>
                          </a:solidFill>
                          <a:latin typeface="Times New Roman" panose="02020603050405020304" pitchFamily="18" charset="0"/>
                          <a:cs typeface="Times New Roman" panose="02020603050405020304" pitchFamily="18" charset="0"/>
                        </a:rPr>
                        <a:t>Grape healthy </a:t>
                      </a:r>
                      <a:endParaRPr lang="en-US" sz="1400" kern="1200" dirty="0">
                        <a:solidFill>
                          <a:schemeClr val="dk1"/>
                        </a:solidFill>
                        <a:latin typeface="Times New Roman" panose="02020603050405020304" pitchFamily="18" charset="0"/>
                        <a:ea typeface="+mn-ea"/>
                        <a:cs typeface="Times New Roman" panose="02020603050405020304" pitchFamily="18" charset="0"/>
                      </a:endParaRPr>
                    </a:p>
                  </a:txBody>
                  <a:tcPr/>
                </a:tc>
                <a:tc>
                  <a:txBody>
                    <a:bodyPr/>
                    <a:lstStyle/>
                    <a:p>
                      <a:pPr marL="0" algn="ctr" defTabSz="457200" rtl="0" eaLnBrk="1" latinLnBrk="0" hangingPunct="1"/>
                      <a:r>
                        <a:rPr lang="en-US" sz="1400" kern="1200" dirty="0">
                          <a:solidFill>
                            <a:schemeClr val="dk1"/>
                          </a:solidFill>
                          <a:latin typeface="Times New Roman" panose="02020603050405020304" pitchFamily="18" charset="0"/>
                          <a:cs typeface="Times New Roman" panose="02020603050405020304" pitchFamily="18" charset="0"/>
                        </a:rPr>
                        <a:t>Tomato healthy </a:t>
                      </a:r>
                      <a:endParaRPr lang="en-US" sz="1400" kern="1200" dirty="0">
                        <a:solidFill>
                          <a:schemeClr val="dk1"/>
                        </a:solidFill>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2305188335"/>
                  </a:ext>
                </a:extLst>
              </a:tr>
            </a:tbl>
          </a:graphicData>
        </a:graphic>
      </p:graphicFrame>
      <p:sp>
        <p:nvSpPr>
          <p:cNvPr id="6" name="TextBox 5">
            <a:extLst>
              <a:ext uri="{FF2B5EF4-FFF2-40B4-BE49-F238E27FC236}">
                <a16:creationId xmlns:a16="http://schemas.microsoft.com/office/drawing/2014/main" id="{BCF64B9C-602E-5992-F628-C92434FE0531}"/>
              </a:ext>
            </a:extLst>
          </p:cNvPr>
          <p:cNvSpPr txBox="1"/>
          <p:nvPr/>
        </p:nvSpPr>
        <p:spPr>
          <a:xfrm>
            <a:off x="4376018" y="6393009"/>
            <a:ext cx="4246685" cy="307777"/>
          </a:xfrm>
          <a:prstGeom prst="rect">
            <a:avLst/>
          </a:prstGeom>
          <a:noFill/>
        </p:spPr>
        <p:txBody>
          <a:bodyPr wrap="square" rtlCol="0">
            <a:spAutoFit/>
          </a:bodyPr>
          <a:lstStyle/>
          <a:p>
            <a:pPr algn="ctr"/>
            <a:r>
              <a:rPr lang="en-US" sz="1400" dirty="0">
                <a:latin typeface="Times New Roman" panose="02020603050405020304" pitchFamily="18" charset="0"/>
                <a:cs typeface="Times New Roman" panose="02020603050405020304" pitchFamily="18" charset="0"/>
              </a:rPr>
              <a:t>Table 2: Class names of the dataset</a:t>
            </a:r>
          </a:p>
        </p:txBody>
      </p:sp>
    </p:spTree>
    <p:extLst>
      <p:ext uri="{BB962C8B-B14F-4D97-AF65-F5344CB8AC3E}">
        <p14:creationId xmlns:p14="http://schemas.microsoft.com/office/powerpoint/2010/main" val="352192213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BF5BB8-DDE6-B8D1-988F-7428091B7A70}"/>
              </a:ext>
            </a:extLst>
          </p:cNvPr>
          <p:cNvSpPr>
            <a:spLocks noGrp="1"/>
          </p:cNvSpPr>
          <p:nvPr>
            <p:ph type="title"/>
          </p:nvPr>
        </p:nvSpPr>
        <p:spPr>
          <a:xfrm>
            <a:off x="1847444" y="597617"/>
            <a:ext cx="6966712" cy="745454"/>
          </a:xfrm>
        </p:spPr>
        <p:txBody>
          <a:bodyPr/>
          <a:lstStyle/>
          <a:p>
            <a:r>
              <a:rPr lang="en-US" dirty="0">
                <a:latin typeface="Times New Roman" panose="02020603050405020304" pitchFamily="18" charset="0"/>
                <a:cs typeface="Times New Roman" panose="02020603050405020304" pitchFamily="18" charset="0"/>
              </a:rPr>
              <a:t>Crop-Disease Images</a:t>
            </a:r>
          </a:p>
        </p:txBody>
      </p:sp>
      <p:sp>
        <p:nvSpPr>
          <p:cNvPr id="4" name="Slide Number Placeholder 3">
            <a:extLst>
              <a:ext uri="{FF2B5EF4-FFF2-40B4-BE49-F238E27FC236}">
                <a16:creationId xmlns:a16="http://schemas.microsoft.com/office/drawing/2014/main" id="{693EA399-0194-5D5C-BAEB-B0428164DBB7}"/>
              </a:ext>
            </a:extLst>
          </p:cNvPr>
          <p:cNvSpPr>
            <a:spLocks noGrp="1"/>
          </p:cNvSpPr>
          <p:nvPr>
            <p:ph type="sldNum" sz="quarter" idx="12"/>
          </p:nvPr>
        </p:nvSpPr>
        <p:spPr/>
        <p:txBody>
          <a:bodyPr/>
          <a:lstStyle/>
          <a:p>
            <a:r>
              <a:rPr lang="en-US" dirty="0" smtClean="0"/>
              <a:t>10</a:t>
            </a:r>
            <a:endParaRPr lang="en-US" dirty="0"/>
          </a:p>
        </p:txBody>
      </p:sp>
      <p:sp>
        <p:nvSpPr>
          <p:cNvPr id="7" name="TextBox 6">
            <a:extLst>
              <a:ext uri="{FF2B5EF4-FFF2-40B4-BE49-F238E27FC236}">
                <a16:creationId xmlns:a16="http://schemas.microsoft.com/office/drawing/2014/main" id="{8B984216-0D79-D6D4-7B5E-7BD36DE2DD25}"/>
              </a:ext>
            </a:extLst>
          </p:cNvPr>
          <p:cNvSpPr txBox="1"/>
          <p:nvPr/>
        </p:nvSpPr>
        <p:spPr>
          <a:xfrm>
            <a:off x="2969016" y="5777699"/>
            <a:ext cx="3362037" cy="307777"/>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Fig 1: Crop-Disease Image</a:t>
            </a:r>
          </a:p>
        </p:txBody>
      </p:sp>
      <p:pic>
        <p:nvPicPr>
          <p:cNvPr id="8" name="Picture 7"/>
          <p:cNvPicPr/>
          <p:nvPr/>
        </p:nvPicPr>
        <p:blipFill>
          <a:blip r:embed="rId2" cstate="print">
            <a:extLst>
              <a:ext uri="{28A0092B-C50C-407E-A947-70E740481C1C}">
                <a14:useLocalDpi xmlns:a14="http://schemas.microsoft.com/office/drawing/2010/main" val="0"/>
              </a:ext>
            </a:extLst>
          </a:blip>
          <a:stretch>
            <a:fillRect/>
          </a:stretch>
        </p:blipFill>
        <p:spPr>
          <a:xfrm>
            <a:off x="2461158" y="3467122"/>
            <a:ext cx="3461658" cy="2310577"/>
          </a:xfrm>
          <a:prstGeom prst="rect">
            <a:avLst/>
          </a:prstGeom>
        </p:spPr>
      </p:pic>
      <p:graphicFrame>
        <p:nvGraphicFramePr>
          <p:cNvPr id="10" name="Table 9"/>
          <p:cNvGraphicFramePr>
            <a:graphicFrameLocks noGrp="1"/>
          </p:cNvGraphicFramePr>
          <p:nvPr>
            <p:extLst>
              <p:ext uri="{D42A27DB-BD31-4B8C-83A1-F6EECF244321}">
                <p14:modId xmlns:p14="http://schemas.microsoft.com/office/powerpoint/2010/main" val="592545662"/>
              </p:ext>
            </p:extLst>
          </p:nvPr>
        </p:nvGraphicFramePr>
        <p:xfrm>
          <a:off x="6954583" y="3642851"/>
          <a:ext cx="3886200" cy="1817030"/>
        </p:xfrm>
        <a:graphic>
          <a:graphicData uri="http://schemas.openxmlformats.org/drawingml/2006/table">
            <a:tbl>
              <a:tblPr firstRow="1" firstCol="1" bandRow="1">
                <a:tableStyleId>{5C22544A-7EE6-4342-B048-85BDC9FD1C3A}</a:tableStyleId>
              </a:tblPr>
              <a:tblGrid>
                <a:gridCol w="1516097">
                  <a:extLst>
                    <a:ext uri="{9D8B030D-6E8A-4147-A177-3AD203B41FA5}">
                      <a16:colId xmlns:a16="http://schemas.microsoft.com/office/drawing/2014/main" val="2371084365"/>
                    </a:ext>
                  </a:extLst>
                </a:gridCol>
                <a:gridCol w="2370103">
                  <a:extLst>
                    <a:ext uri="{9D8B030D-6E8A-4147-A177-3AD203B41FA5}">
                      <a16:colId xmlns:a16="http://schemas.microsoft.com/office/drawing/2014/main" val="4150263100"/>
                    </a:ext>
                  </a:extLst>
                </a:gridCol>
              </a:tblGrid>
              <a:tr h="559681">
                <a:tc>
                  <a:txBody>
                    <a:bodyPr/>
                    <a:lstStyle/>
                    <a:p>
                      <a:pPr marL="0" marR="0" algn="ctr">
                        <a:spcBef>
                          <a:spcPts val="0"/>
                        </a:spcBef>
                        <a:spcAft>
                          <a:spcPts val="0"/>
                        </a:spcAft>
                      </a:pPr>
                      <a:r>
                        <a:rPr lang="en-US" sz="2000">
                          <a:effectLst/>
                          <a:latin typeface="Times New Roman" panose="02020603050405020304" pitchFamily="18" charset="0"/>
                          <a:ea typeface="Tahoma" panose="020B0604030504040204" pitchFamily="34" charset="0"/>
                          <a:cs typeface="Times New Roman" panose="02020603050405020304" pitchFamily="18" charset="0"/>
                        </a:rPr>
                        <a:t>partition</a:t>
                      </a:r>
                    </a:p>
                  </a:txBody>
                  <a:tcPr marL="68580" marR="68580" marT="0" marB="0"/>
                </a:tc>
                <a:tc>
                  <a:txBody>
                    <a:bodyPr/>
                    <a:lstStyle/>
                    <a:p>
                      <a:pPr marL="0" marR="0" algn="ctr">
                        <a:spcBef>
                          <a:spcPts val="0"/>
                        </a:spcBef>
                        <a:spcAft>
                          <a:spcPts val="0"/>
                        </a:spcAft>
                      </a:pPr>
                      <a:r>
                        <a:rPr lang="en-US" sz="2000" dirty="0">
                          <a:effectLst/>
                          <a:latin typeface="Times New Roman" panose="02020603050405020304" pitchFamily="18" charset="0"/>
                          <a:ea typeface="Tahoma" panose="020B0604030504040204" pitchFamily="34" charset="0"/>
                          <a:cs typeface="Times New Roman" panose="02020603050405020304" pitchFamily="18" charset="0"/>
                        </a:rPr>
                        <a:t>number of images</a:t>
                      </a:r>
                    </a:p>
                  </a:txBody>
                  <a:tcPr marL="68580" marR="68580" marT="0" marB="0"/>
                </a:tc>
                <a:extLst>
                  <a:ext uri="{0D108BD9-81ED-4DB2-BD59-A6C34878D82A}">
                    <a16:rowId xmlns:a16="http://schemas.microsoft.com/office/drawing/2014/main" val="1040102023"/>
                  </a:ext>
                </a:extLst>
              </a:tr>
              <a:tr h="394726">
                <a:tc>
                  <a:txBody>
                    <a:bodyPr/>
                    <a:lstStyle/>
                    <a:p>
                      <a:pPr marL="0" marR="0" algn="ctr">
                        <a:spcBef>
                          <a:spcPts val="0"/>
                        </a:spcBef>
                        <a:spcAft>
                          <a:spcPts val="0"/>
                        </a:spcAft>
                      </a:pPr>
                      <a:r>
                        <a:rPr lang="en-US" sz="2000">
                          <a:effectLst/>
                          <a:latin typeface="Times New Roman" panose="02020603050405020304" pitchFamily="18" charset="0"/>
                          <a:ea typeface="Tahoma" panose="020B0604030504040204" pitchFamily="34" charset="0"/>
                          <a:cs typeface="Times New Roman" panose="02020603050405020304" pitchFamily="18" charset="0"/>
                        </a:rPr>
                        <a:t>train </a:t>
                      </a:r>
                    </a:p>
                  </a:txBody>
                  <a:tcPr marL="68580" marR="68580" marT="0" marB="0"/>
                </a:tc>
                <a:tc>
                  <a:txBody>
                    <a:bodyPr/>
                    <a:lstStyle/>
                    <a:p>
                      <a:pPr marL="0" marR="0" algn="ctr">
                        <a:spcBef>
                          <a:spcPts val="0"/>
                        </a:spcBef>
                        <a:spcAft>
                          <a:spcPts val="0"/>
                        </a:spcAft>
                      </a:pPr>
                      <a:r>
                        <a:rPr lang="en-US" sz="2000">
                          <a:effectLst/>
                          <a:latin typeface="Times New Roman" panose="02020603050405020304" pitchFamily="18" charset="0"/>
                          <a:ea typeface="Tahoma" panose="020B0604030504040204" pitchFamily="34" charset="0"/>
                          <a:cs typeface="Times New Roman" panose="02020603050405020304" pitchFamily="18" charset="0"/>
                        </a:rPr>
                        <a:t>22,488</a:t>
                      </a:r>
                    </a:p>
                  </a:txBody>
                  <a:tcPr marL="68580" marR="68580" marT="0" marB="0"/>
                </a:tc>
                <a:extLst>
                  <a:ext uri="{0D108BD9-81ED-4DB2-BD59-A6C34878D82A}">
                    <a16:rowId xmlns:a16="http://schemas.microsoft.com/office/drawing/2014/main" val="3241199026"/>
                  </a:ext>
                </a:extLst>
              </a:tr>
              <a:tr h="335743">
                <a:tc>
                  <a:txBody>
                    <a:bodyPr/>
                    <a:lstStyle/>
                    <a:p>
                      <a:pPr marL="0" marR="0" algn="ctr">
                        <a:spcBef>
                          <a:spcPts val="0"/>
                        </a:spcBef>
                        <a:spcAft>
                          <a:spcPts val="0"/>
                        </a:spcAft>
                      </a:pPr>
                      <a:r>
                        <a:rPr lang="en-US" sz="2000">
                          <a:effectLst/>
                          <a:latin typeface="Times New Roman" panose="02020603050405020304" pitchFamily="18" charset="0"/>
                          <a:ea typeface="Tahoma" panose="020B0604030504040204" pitchFamily="34" charset="0"/>
                          <a:cs typeface="Times New Roman" panose="02020603050405020304" pitchFamily="18" charset="0"/>
                        </a:rPr>
                        <a:t>validation</a:t>
                      </a:r>
                    </a:p>
                  </a:txBody>
                  <a:tcPr marL="68580" marR="68580" marT="0" marB="0"/>
                </a:tc>
                <a:tc>
                  <a:txBody>
                    <a:bodyPr/>
                    <a:lstStyle/>
                    <a:p>
                      <a:pPr marL="0" marR="0" algn="ctr">
                        <a:spcBef>
                          <a:spcPts val="0"/>
                        </a:spcBef>
                        <a:spcAft>
                          <a:spcPts val="0"/>
                        </a:spcAft>
                      </a:pPr>
                      <a:r>
                        <a:rPr lang="en-US" sz="2000" dirty="0">
                          <a:effectLst/>
                          <a:latin typeface="Times New Roman" panose="02020603050405020304" pitchFamily="18" charset="0"/>
                          <a:ea typeface="Tahoma" panose="020B0604030504040204" pitchFamily="34" charset="0"/>
                          <a:cs typeface="Times New Roman" panose="02020603050405020304" pitchFamily="18" charset="0"/>
                        </a:rPr>
                        <a:t>6,425</a:t>
                      </a:r>
                    </a:p>
                  </a:txBody>
                  <a:tcPr marL="68580" marR="68580" marT="0" marB="0"/>
                </a:tc>
                <a:extLst>
                  <a:ext uri="{0D108BD9-81ED-4DB2-BD59-A6C34878D82A}">
                    <a16:rowId xmlns:a16="http://schemas.microsoft.com/office/drawing/2014/main" val="2157875420"/>
                  </a:ext>
                </a:extLst>
              </a:tr>
              <a:tr h="526880">
                <a:tc>
                  <a:txBody>
                    <a:bodyPr/>
                    <a:lstStyle/>
                    <a:p>
                      <a:pPr marL="0" marR="0" algn="ctr">
                        <a:spcBef>
                          <a:spcPts val="0"/>
                        </a:spcBef>
                        <a:spcAft>
                          <a:spcPts val="0"/>
                        </a:spcAft>
                      </a:pPr>
                      <a:r>
                        <a:rPr lang="en-US" sz="2000" dirty="0">
                          <a:effectLst/>
                          <a:latin typeface="Times New Roman" panose="02020603050405020304" pitchFamily="18" charset="0"/>
                          <a:ea typeface="Tahoma" panose="020B0604030504040204" pitchFamily="34" charset="0"/>
                          <a:cs typeface="Times New Roman" panose="02020603050405020304" pitchFamily="18" charset="0"/>
                        </a:rPr>
                        <a:t>test</a:t>
                      </a:r>
                    </a:p>
                  </a:txBody>
                  <a:tcPr marL="68580" marR="68580" marT="0" marB="0"/>
                </a:tc>
                <a:tc>
                  <a:txBody>
                    <a:bodyPr/>
                    <a:lstStyle/>
                    <a:p>
                      <a:pPr marL="0" marR="0" algn="ctr">
                        <a:spcBef>
                          <a:spcPts val="0"/>
                        </a:spcBef>
                        <a:spcAft>
                          <a:spcPts val="0"/>
                        </a:spcAft>
                      </a:pPr>
                      <a:r>
                        <a:rPr lang="en-US" sz="2000" dirty="0">
                          <a:effectLst/>
                          <a:latin typeface="Times New Roman" panose="02020603050405020304" pitchFamily="18" charset="0"/>
                          <a:ea typeface="Tahoma" panose="020B0604030504040204" pitchFamily="34" charset="0"/>
                          <a:cs typeface="Times New Roman" panose="02020603050405020304" pitchFamily="18" charset="0"/>
                        </a:rPr>
                        <a:t>3,214</a:t>
                      </a:r>
                    </a:p>
                  </a:txBody>
                  <a:tcPr marL="68580" marR="68580" marT="0" marB="0"/>
                </a:tc>
                <a:extLst>
                  <a:ext uri="{0D108BD9-81ED-4DB2-BD59-A6C34878D82A}">
                    <a16:rowId xmlns:a16="http://schemas.microsoft.com/office/drawing/2014/main" val="762034399"/>
                  </a:ext>
                </a:extLst>
              </a:tr>
            </a:tbl>
          </a:graphicData>
        </a:graphic>
      </p:graphicFrame>
      <p:sp>
        <p:nvSpPr>
          <p:cNvPr id="11" name="Rectangle 2"/>
          <p:cNvSpPr>
            <a:spLocks noChangeArrowheads="1"/>
          </p:cNvSpPr>
          <p:nvPr/>
        </p:nvSpPr>
        <p:spPr bwMode="auto">
          <a:xfrm>
            <a:off x="7541966" y="5469922"/>
            <a:ext cx="312420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Table 3: partition of data sets</a:t>
            </a: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sp>
        <p:nvSpPr>
          <p:cNvPr id="3" name="TextBox 2">
            <a:extLst>
              <a:ext uri="{FF2B5EF4-FFF2-40B4-BE49-F238E27FC236}">
                <a16:creationId xmlns:a16="http://schemas.microsoft.com/office/drawing/2014/main" id="{C9DA1C1B-1704-6AFD-7825-D05D204B2902}"/>
              </a:ext>
            </a:extLst>
          </p:cNvPr>
          <p:cNvSpPr txBox="1"/>
          <p:nvPr/>
        </p:nvSpPr>
        <p:spPr>
          <a:xfrm>
            <a:off x="2925054" y="1321333"/>
            <a:ext cx="7833946" cy="2308324"/>
          </a:xfrm>
          <a:prstGeom prst="rect">
            <a:avLst/>
          </a:prstGeom>
          <a:noFill/>
        </p:spPr>
        <p:txBody>
          <a:bodyPr wrap="square" rtlCol="0">
            <a:spAutoFit/>
          </a:bodyPr>
          <a:lstStyle/>
          <a:p>
            <a:pPr marL="285750" indent="-285750" algn="just">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To prepare the dataset for the Deep Learning model we split the dataset into three different parts.</a:t>
            </a:r>
          </a:p>
          <a:p>
            <a:pPr marL="285750" indent="-285750" algn="just">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We allocate 70% of the image for training the model 20% of the image for the validation of the model and rest 10% for testing the Model.</a:t>
            </a:r>
          </a:p>
          <a:p>
            <a:pPr marL="285750" indent="-285750" algn="just">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Total Number of train images is 22,488 RGB images and for validation, 6,425 images were used and for testing the model we used 3,214 images.</a:t>
            </a:r>
          </a:p>
          <a:p>
            <a:pPr marL="285750" indent="-285750" algn="just">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For each class there are 1400 images for the train along with 400 and 200 images for Validation and Testing the model. </a:t>
            </a:r>
          </a:p>
          <a:p>
            <a:endParaRPr lang="en-US"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4342590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D455A0-7693-7750-B333-FCC890F40C3F}"/>
              </a:ext>
            </a:extLst>
          </p:cNvPr>
          <p:cNvSpPr>
            <a:spLocks noGrp="1"/>
          </p:cNvSpPr>
          <p:nvPr>
            <p:ph type="title"/>
          </p:nvPr>
        </p:nvSpPr>
        <p:spPr>
          <a:xfrm>
            <a:off x="1734209" y="614183"/>
            <a:ext cx="6512975" cy="712321"/>
          </a:xfrm>
        </p:spPr>
        <p:txBody>
          <a:bodyPr>
            <a:normAutofit fontScale="90000"/>
          </a:bodyPr>
          <a:lstStyle/>
          <a:p>
            <a:r>
              <a:rPr lang="en-US" dirty="0">
                <a:latin typeface="Times New Roman" panose="02020603050405020304" pitchFamily="18" charset="0"/>
                <a:cs typeface="Times New Roman" panose="02020603050405020304" pitchFamily="18" charset="0"/>
              </a:rPr>
              <a:t>Data Pre-Processing &amp; Augmentation</a:t>
            </a:r>
          </a:p>
        </p:txBody>
      </p:sp>
      <p:sp>
        <p:nvSpPr>
          <p:cNvPr id="3" name="Content Placeholder 2">
            <a:extLst>
              <a:ext uri="{FF2B5EF4-FFF2-40B4-BE49-F238E27FC236}">
                <a16:creationId xmlns:a16="http://schemas.microsoft.com/office/drawing/2014/main" id="{80386B06-7008-F1E3-D22E-6F945F1684A1}"/>
              </a:ext>
            </a:extLst>
          </p:cNvPr>
          <p:cNvSpPr>
            <a:spLocks noGrp="1"/>
          </p:cNvSpPr>
          <p:nvPr>
            <p:ph idx="1"/>
          </p:nvPr>
        </p:nvSpPr>
        <p:spPr>
          <a:xfrm>
            <a:off x="2059525" y="1540188"/>
            <a:ext cx="8915400" cy="4807857"/>
          </a:xfrm>
        </p:spPr>
        <p:txBody>
          <a:bodyPr/>
          <a:lstStyle/>
          <a:p>
            <a:r>
              <a:rPr lang="en-US" dirty="0">
                <a:latin typeface="Times New Roman" panose="02020603050405020304" pitchFamily="18" charset="0"/>
                <a:cs typeface="Times New Roman" panose="02020603050405020304" pitchFamily="18" charset="0"/>
              </a:rPr>
              <a:t>Pre-processing</a:t>
            </a:r>
          </a:p>
          <a:p>
            <a:pPr lvl="1">
              <a:buClrTx/>
              <a:buFont typeface="Wingdings" panose="05000000000000000000" pitchFamily="2" charset="2"/>
              <a:buChar char="v"/>
            </a:pPr>
            <a:r>
              <a:rPr lang="en-US" b="1" dirty="0">
                <a:latin typeface="Times New Roman" panose="02020603050405020304" pitchFamily="18" charset="0"/>
                <a:cs typeface="Times New Roman" panose="02020603050405020304" pitchFamily="18" charset="0"/>
              </a:rPr>
              <a:t>Resizing</a:t>
            </a:r>
            <a:r>
              <a:rPr lang="en-US" dirty="0">
                <a:latin typeface="Times New Roman" panose="02020603050405020304" pitchFamily="18" charset="0"/>
                <a:cs typeface="Times New Roman" panose="02020603050405020304" pitchFamily="18" charset="0"/>
              </a:rPr>
              <a:t>: All images were resized to a consistent shape of 256*256 to ensure compatibility with the CNN model.</a:t>
            </a:r>
          </a:p>
          <a:p>
            <a:pPr lvl="1">
              <a:buClrTx/>
              <a:buFont typeface="Wingdings" panose="05000000000000000000" pitchFamily="2" charset="2"/>
              <a:buChar char="v"/>
            </a:pPr>
            <a:r>
              <a:rPr lang="en-US" b="1" dirty="0">
                <a:latin typeface="Times New Roman" panose="02020603050405020304" pitchFamily="18" charset="0"/>
                <a:cs typeface="Times New Roman" panose="02020603050405020304" pitchFamily="18" charset="0"/>
              </a:rPr>
              <a:t>Normalization</a:t>
            </a:r>
            <a:r>
              <a:rPr lang="en-US" dirty="0">
                <a:latin typeface="Times New Roman" panose="02020603050405020304" pitchFamily="18" charset="0"/>
                <a:cs typeface="Times New Roman" panose="02020603050405020304" pitchFamily="18" charset="0"/>
              </a:rPr>
              <a:t>: Image pixel values were normalized to a range of 0 to 1, improving the model's ability to learn efficiently.</a:t>
            </a:r>
          </a:p>
          <a:p>
            <a:pPr lvl="1">
              <a:buClrTx/>
              <a:buFont typeface="Wingdings" panose="05000000000000000000" pitchFamily="2" charset="2"/>
              <a:buChar char="v"/>
            </a:pPr>
            <a:endParaRPr lang="en-US" dirty="0">
              <a:latin typeface="Times New Roman" panose="02020603050405020304" pitchFamily="18" charset="0"/>
              <a:cs typeface="Times New Roman" panose="02020603050405020304" pitchFamily="18" charset="0"/>
            </a:endParaRPr>
          </a:p>
          <a:p>
            <a:pPr marL="342900" lvl="1" indent="-342900"/>
            <a:r>
              <a:rPr lang="en-US" sz="1800" dirty="0">
                <a:latin typeface="Times New Roman" panose="02020603050405020304" pitchFamily="18" charset="0"/>
                <a:cs typeface="Times New Roman" panose="02020603050405020304" pitchFamily="18" charset="0"/>
              </a:rPr>
              <a:t>Data Augmentation</a:t>
            </a:r>
          </a:p>
          <a:p>
            <a:pPr marL="685800" lvl="2" indent="-285750">
              <a:buFont typeface="Wingdings" panose="05000000000000000000" pitchFamily="2" charset="2"/>
              <a:buChar char="v"/>
            </a:pPr>
            <a:r>
              <a:rPr lang="en-US" sz="1600" dirty="0">
                <a:latin typeface="Times New Roman" panose="02020603050405020304" pitchFamily="18" charset="0"/>
                <a:cs typeface="Times New Roman" panose="02020603050405020304" pitchFamily="18" charset="0"/>
              </a:rPr>
              <a:t>Helps prevent overfitting</a:t>
            </a:r>
          </a:p>
          <a:p>
            <a:pPr marL="685800" lvl="2" indent="-285750">
              <a:buFont typeface="Wingdings" panose="05000000000000000000" pitchFamily="2" charset="2"/>
              <a:buChar char="v"/>
            </a:pPr>
            <a:r>
              <a:rPr lang="en-US" sz="1600" dirty="0">
                <a:latin typeface="Times New Roman" panose="02020603050405020304" pitchFamily="18" charset="0"/>
                <a:cs typeface="Times New Roman" panose="02020603050405020304" pitchFamily="18" charset="0"/>
              </a:rPr>
              <a:t>Increasing the diversity of training data.</a:t>
            </a:r>
          </a:p>
          <a:p>
            <a:pPr marL="685800" lvl="2" indent="-285750">
              <a:buFont typeface="Wingdings" panose="05000000000000000000" pitchFamily="2" charset="2"/>
              <a:buChar char="v"/>
            </a:pPr>
            <a:r>
              <a:rPr lang="en-US" sz="1600" dirty="0">
                <a:latin typeface="Times New Roman" panose="02020603050405020304" pitchFamily="18" charset="0"/>
                <a:cs typeface="Times New Roman" panose="02020603050405020304" pitchFamily="18" charset="0"/>
              </a:rPr>
              <a:t>Enhances the model's ability to generalize to unseen images.</a:t>
            </a:r>
          </a:p>
          <a:p>
            <a:pPr lvl="1">
              <a:buClrTx/>
              <a:buFont typeface="Wingdings" panose="05000000000000000000" pitchFamily="2" charset="2"/>
              <a:buChar char="v"/>
            </a:pPr>
            <a:endParaRPr lang="en-US" dirty="0">
              <a:latin typeface="Times New Roman" panose="02020603050405020304" pitchFamily="18" charset="0"/>
              <a:cs typeface="Times New Roman" panose="02020603050405020304" pitchFamily="18" charset="0"/>
            </a:endParaRPr>
          </a:p>
          <a:p>
            <a:pPr lvl="1">
              <a:buClrTx/>
              <a:buFont typeface="Wingdings" panose="05000000000000000000" pitchFamily="2" charset="2"/>
              <a:buChar char="v"/>
            </a:pPr>
            <a:endParaRPr lang="en-US" dirty="0">
              <a:latin typeface="Times New Roman" panose="02020603050405020304" pitchFamily="18" charset="0"/>
              <a:cs typeface="Times New Roman" panose="02020603050405020304" pitchFamily="18" charset="0"/>
            </a:endParaRPr>
          </a:p>
          <a:p>
            <a:pPr lvl="1">
              <a:buClrTx/>
              <a:buFont typeface="Wingdings" panose="05000000000000000000" pitchFamily="2" charset="2"/>
              <a:buChar char="v"/>
            </a:pPr>
            <a:endParaRPr lang="en-US"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B9F5CDB1-6744-D8E5-6F4E-DE62158F43C6}"/>
              </a:ext>
            </a:extLst>
          </p:cNvPr>
          <p:cNvSpPr>
            <a:spLocks noGrp="1"/>
          </p:cNvSpPr>
          <p:nvPr>
            <p:ph type="sldNum" sz="quarter" idx="12"/>
          </p:nvPr>
        </p:nvSpPr>
        <p:spPr/>
        <p:txBody>
          <a:bodyPr/>
          <a:lstStyle/>
          <a:p>
            <a:r>
              <a:rPr lang="en-US" dirty="0" smtClean="0"/>
              <a:t>11</a:t>
            </a:r>
            <a:endParaRPr lang="en-US" dirty="0"/>
          </a:p>
        </p:txBody>
      </p:sp>
      <p:graphicFrame>
        <p:nvGraphicFramePr>
          <p:cNvPr id="5" name="Table 4">
            <a:extLst>
              <a:ext uri="{FF2B5EF4-FFF2-40B4-BE49-F238E27FC236}">
                <a16:creationId xmlns:a16="http://schemas.microsoft.com/office/drawing/2014/main" id="{EB1E2B3E-5118-4AA6-DF64-3735D7780F95}"/>
              </a:ext>
            </a:extLst>
          </p:cNvPr>
          <p:cNvGraphicFramePr>
            <a:graphicFrameLocks noGrp="1"/>
          </p:cNvGraphicFramePr>
          <p:nvPr>
            <p:extLst>
              <p:ext uri="{D42A27DB-BD31-4B8C-83A1-F6EECF244321}">
                <p14:modId xmlns:p14="http://schemas.microsoft.com/office/powerpoint/2010/main" val="4275555277"/>
              </p:ext>
            </p:extLst>
          </p:nvPr>
        </p:nvGraphicFramePr>
        <p:xfrm>
          <a:off x="7965831" y="3257558"/>
          <a:ext cx="3525716" cy="2155418"/>
        </p:xfrm>
        <a:graphic>
          <a:graphicData uri="http://schemas.openxmlformats.org/drawingml/2006/table">
            <a:tbl>
              <a:tblPr firstRow="1" bandRow="1">
                <a:tableStyleId>{D27102A9-8310-4765-A935-A1911B00CA55}</a:tableStyleId>
              </a:tblPr>
              <a:tblGrid>
                <a:gridCol w="2048608">
                  <a:extLst>
                    <a:ext uri="{9D8B030D-6E8A-4147-A177-3AD203B41FA5}">
                      <a16:colId xmlns:a16="http://schemas.microsoft.com/office/drawing/2014/main" val="856244025"/>
                    </a:ext>
                  </a:extLst>
                </a:gridCol>
                <a:gridCol w="1477108">
                  <a:extLst>
                    <a:ext uri="{9D8B030D-6E8A-4147-A177-3AD203B41FA5}">
                      <a16:colId xmlns:a16="http://schemas.microsoft.com/office/drawing/2014/main" val="3880472703"/>
                    </a:ext>
                  </a:extLst>
                </a:gridCol>
              </a:tblGrid>
              <a:tr h="443371">
                <a:tc gridSpan="2">
                  <a:txBody>
                    <a:bodyPr/>
                    <a:lstStyle/>
                    <a:p>
                      <a:pPr algn="ctr"/>
                      <a:r>
                        <a:rPr lang="en-US" sz="1400" dirty="0">
                          <a:latin typeface="Times New Roman" panose="02020603050405020304" pitchFamily="18" charset="0"/>
                          <a:cs typeface="Times New Roman" panose="02020603050405020304" pitchFamily="18" charset="0"/>
                        </a:rPr>
                        <a:t>Applied Techniques</a:t>
                      </a:r>
                    </a:p>
                  </a:txBody>
                  <a:tcPr/>
                </a:tc>
                <a:tc hMerge="1">
                  <a:txBody>
                    <a:bodyPr/>
                    <a:lstStyle/>
                    <a:p>
                      <a:endParaRPr lang="en-US" dirty="0"/>
                    </a:p>
                  </a:txBody>
                  <a:tcPr/>
                </a:tc>
                <a:extLst>
                  <a:ext uri="{0D108BD9-81ED-4DB2-BD59-A6C34878D82A}">
                    <a16:rowId xmlns:a16="http://schemas.microsoft.com/office/drawing/2014/main" val="2002059788"/>
                  </a:ext>
                </a:extLst>
              </a:tr>
              <a:tr h="349239">
                <a:tc>
                  <a:txBody>
                    <a:bodyPr/>
                    <a:lstStyle/>
                    <a:p>
                      <a:pPr algn="ctr"/>
                      <a:r>
                        <a:rPr lang="en-US" sz="1400" dirty="0">
                          <a:latin typeface="Times New Roman" panose="02020603050405020304" pitchFamily="18" charset="0"/>
                          <a:cs typeface="Times New Roman" panose="02020603050405020304" pitchFamily="18" charset="0"/>
                        </a:rPr>
                        <a:t>Rotation</a:t>
                      </a:r>
                    </a:p>
                  </a:txBody>
                  <a:tcPr/>
                </a:tc>
                <a:tc>
                  <a:txBody>
                    <a:bodyPr/>
                    <a:lstStyle/>
                    <a:p>
                      <a:pPr algn="ctr"/>
                      <a:r>
                        <a:rPr lang="en-US" sz="1400" dirty="0">
                          <a:latin typeface="Times New Roman" panose="02020603050405020304" pitchFamily="18" charset="0"/>
                          <a:cs typeface="Times New Roman" panose="02020603050405020304" pitchFamily="18" charset="0"/>
                        </a:rPr>
                        <a:t>40</a:t>
                      </a:r>
                    </a:p>
                  </a:txBody>
                  <a:tcPr/>
                </a:tc>
                <a:extLst>
                  <a:ext uri="{0D108BD9-81ED-4DB2-BD59-A6C34878D82A}">
                    <a16:rowId xmlns:a16="http://schemas.microsoft.com/office/drawing/2014/main" val="2582919902"/>
                  </a:ext>
                </a:extLst>
              </a:tr>
              <a:tr h="334108">
                <a:tc>
                  <a:txBody>
                    <a:bodyPr/>
                    <a:lstStyle/>
                    <a:p>
                      <a:pPr algn="ctr"/>
                      <a:r>
                        <a:rPr lang="en-US" sz="1400" dirty="0">
                          <a:latin typeface="Times New Roman" panose="02020603050405020304" pitchFamily="18" charset="0"/>
                          <a:cs typeface="Times New Roman" panose="02020603050405020304" pitchFamily="18" charset="0"/>
                        </a:rPr>
                        <a:t>Shear Transformation</a:t>
                      </a:r>
                    </a:p>
                  </a:txBody>
                  <a:tcPr/>
                </a:tc>
                <a:tc>
                  <a:txBody>
                    <a:bodyPr/>
                    <a:lstStyle/>
                    <a:p>
                      <a:pPr algn="ctr"/>
                      <a:r>
                        <a:rPr lang="en-US" sz="1400" dirty="0">
                          <a:latin typeface="Times New Roman" panose="02020603050405020304" pitchFamily="18" charset="0"/>
                          <a:cs typeface="Times New Roman" panose="02020603050405020304" pitchFamily="18" charset="0"/>
                        </a:rPr>
                        <a:t>0.2</a:t>
                      </a:r>
                    </a:p>
                  </a:txBody>
                  <a:tcPr/>
                </a:tc>
                <a:extLst>
                  <a:ext uri="{0D108BD9-81ED-4DB2-BD59-A6C34878D82A}">
                    <a16:rowId xmlns:a16="http://schemas.microsoft.com/office/drawing/2014/main" val="4033607357"/>
                  </a:ext>
                </a:extLst>
              </a:tr>
              <a:tr h="334108">
                <a:tc>
                  <a:txBody>
                    <a:bodyPr/>
                    <a:lstStyle/>
                    <a:p>
                      <a:pPr algn="ctr"/>
                      <a:r>
                        <a:rPr lang="en-US" sz="1400" dirty="0">
                          <a:latin typeface="Times New Roman" panose="02020603050405020304" pitchFamily="18" charset="0"/>
                          <a:cs typeface="Times New Roman" panose="02020603050405020304" pitchFamily="18" charset="0"/>
                        </a:rPr>
                        <a:t>Zoom</a:t>
                      </a:r>
                    </a:p>
                  </a:txBody>
                  <a:tcPr/>
                </a:tc>
                <a:tc>
                  <a:txBody>
                    <a:bodyPr/>
                    <a:lstStyle/>
                    <a:p>
                      <a:pPr algn="ctr"/>
                      <a:r>
                        <a:rPr lang="en-US" sz="1400" dirty="0">
                          <a:latin typeface="Times New Roman" panose="02020603050405020304" pitchFamily="18" charset="0"/>
                          <a:cs typeface="Times New Roman" panose="02020603050405020304" pitchFamily="18" charset="0"/>
                        </a:rPr>
                        <a:t>0.2</a:t>
                      </a:r>
                    </a:p>
                  </a:txBody>
                  <a:tcPr/>
                </a:tc>
                <a:extLst>
                  <a:ext uri="{0D108BD9-81ED-4DB2-BD59-A6C34878D82A}">
                    <a16:rowId xmlns:a16="http://schemas.microsoft.com/office/drawing/2014/main" val="3130104237"/>
                  </a:ext>
                </a:extLst>
              </a:tr>
              <a:tr h="334108">
                <a:tc>
                  <a:txBody>
                    <a:bodyPr/>
                    <a:lstStyle/>
                    <a:p>
                      <a:pPr algn="ctr"/>
                      <a:r>
                        <a:rPr lang="en-US" sz="1400" dirty="0">
                          <a:latin typeface="Times New Roman" panose="02020603050405020304" pitchFamily="18" charset="0"/>
                          <a:cs typeface="Times New Roman" panose="02020603050405020304" pitchFamily="18" charset="0"/>
                        </a:rPr>
                        <a:t>Flipping</a:t>
                      </a:r>
                    </a:p>
                  </a:txBody>
                  <a:tcPr/>
                </a:tc>
                <a:tc>
                  <a:txBody>
                    <a:bodyPr/>
                    <a:lstStyle/>
                    <a:p>
                      <a:pPr algn="ctr"/>
                      <a:r>
                        <a:rPr lang="en-US" sz="1400" dirty="0">
                          <a:latin typeface="Times New Roman" panose="02020603050405020304" pitchFamily="18" charset="0"/>
                          <a:cs typeface="Times New Roman" panose="02020603050405020304" pitchFamily="18" charset="0"/>
                        </a:rPr>
                        <a:t>True</a:t>
                      </a:r>
                    </a:p>
                  </a:txBody>
                  <a:tcPr/>
                </a:tc>
                <a:extLst>
                  <a:ext uri="{0D108BD9-81ED-4DB2-BD59-A6C34878D82A}">
                    <a16:rowId xmlns:a16="http://schemas.microsoft.com/office/drawing/2014/main" val="4122707948"/>
                  </a:ext>
                </a:extLst>
              </a:tr>
              <a:tr h="360484">
                <a:tc>
                  <a:txBody>
                    <a:bodyPr/>
                    <a:lstStyle/>
                    <a:p>
                      <a:pPr algn="ctr"/>
                      <a:r>
                        <a:rPr lang="en-US" sz="1400" dirty="0">
                          <a:latin typeface="Times New Roman" panose="02020603050405020304" pitchFamily="18" charset="0"/>
                          <a:cs typeface="Times New Roman" panose="02020603050405020304" pitchFamily="18" charset="0"/>
                        </a:rPr>
                        <a:t>Brightness Adjustment</a:t>
                      </a:r>
                    </a:p>
                  </a:txBody>
                  <a:tcPr/>
                </a:tc>
                <a:tc>
                  <a:txBody>
                    <a:bodyPr/>
                    <a:lstStyle/>
                    <a:p>
                      <a:pPr algn="ctr"/>
                      <a:r>
                        <a:rPr lang="en-US" sz="1400" dirty="0">
                          <a:latin typeface="Times New Roman" panose="02020603050405020304" pitchFamily="18" charset="0"/>
                          <a:cs typeface="Times New Roman" panose="02020603050405020304" pitchFamily="18" charset="0"/>
                        </a:rPr>
                        <a:t>(0.5, 1.5)</a:t>
                      </a:r>
                    </a:p>
                  </a:txBody>
                  <a:tcPr/>
                </a:tc>
                <a:extLst>
                  <a:ext uri="{0D108BD9-81ED-4DB2-BD59-A6C34878D82A}">
                    <a16:rowId xmlns:a16="http://schemas.microsoft.com/office/drawing/2014/main" val="3040020374"/>
                  </a:ext>
                </a:extLst>
              </a:tr>
            </a:tbl>
          </a:graphicData>
        </a:graphic>
      </p:graphicFrame>
      <p:sp>
        <p:nvSpPr>
          <p:cNvPr id="6" name="TextBox 5">
            <a:extLst>
              <a:ext uri="{FF2B5EF4-FFF2-40B4-BE49-F238E27FC236}">
                <a16:creationId xmlns:a16="http://schemas.microsoft.com/office/drawing/2014/main" id="{00DAB5ED-2EE5-A3CC-0BAE-06FAFD5FC325}"/>
              </a:ext>
            </a:extLst>
          </p:cNvPr>
          <p:cNvSpPr txBox="1"/>
          <p:nvPr/>
        </p:nvSpPr>
        <p:spPr>
          <a:xfrm>
            <a:off x="8721970" y="5472771"/>
            <a:ext cx="3947746" cy="307777"/>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Table 4: Techniques parameter</a:t>
            </a:r>
          </a:p>
        </p:txBody>
      </p:sp>
    </p:spTree>
    <p:extLst>
      <p:ext uri="{BB962C8B-B14F-4D97-AF65-F5344CB8AC3E}">
        <p14:creationId xmlns:p14="http://schemas.microsoft.com/office/powerpoint/2010/main" val="179353801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E37E245B-5135-D136-BF51-AA3D0D9D2492}"/>
              </a:ext>
            </a:extLst>
          </p:cNvPr>
          <p:cNvSpPr txBox="1"/>
          <p:nvPr/>
        </p:nvSpPr>
        <p:spPr>
          <a:xfrm>
            <a:off x="1924051" y="647178"/>
            <a:ext cx="4064000" cy="646331"/>
          </a:xfrm>
          <a:prstGeom prst="rect">
            <a:avLst/>
          </a:prstGeom>
          <a:noFill/>
        </p:spPr>
        <p:txBody>
          <a:bodyPr wrap="square">
            <a:spAutoFit/>
          </a:bodyPr>
          <a:lstStyle/>
          <a:p>
            <a:r>
              <a:rPr lang="en-US" sz="3600" dirty="0">
                <a:latin typeface="Times New Roman" panose="02020603050405020304" pitchFamily="18" charset="0"/>
                <a:cs typeface="Times New Roman" panose="02020603050405020304" pitchFamily="18" charset="0"/>
              </a:rPr>
              <a:t>Model Architecture</a:t>
            </a:r>
          </a:p>
        </p:txBody>
      </p:sp>
      <p:sp>
        <p:nvSpPr>
          <p:cNvPr id="2" name="TextBox 1">
            <a:extLst>
              <a:ext uri="{FF2B5EF4-FFF2-40B4-BE49-F238E27FC236}">
                <a16:creationId xmlns:a16="http://schemas.microsoft.com/office/drawing/2014/main" id="{7AEDA6B4-0DDD-4E96-C7AF-47ABEB6A807C}"/>
              </a:ext>
            </a:extLst>
          </p:cNvPr>
          <p:cNvSpPr txBox="1"/>
          <p:nvPr/>
        </p:nvSpPr>
        <p:spPr>
          <a:xfrm>
            <a:off x="5595727" y="5137706"/>
            <a:ext cx="2579396" cy="307777"/>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Fig 3: Model Architecture</a:t>
            </a:r>
          </a:p>
        </p:txBody>
      </p:sp>
      <p:sp>
        <p:nvSpPr>
          <p:cNvPr id="4" name="Slide Number Placeholder 3">
            <a:extLst>
              <a:ext uri="{FF2B5EF4-FFF2-40B4-BE49-F238E27FC236}">
                <a16:creationId xmlns:a16="http://schemas.microsoft.com/office/drawing/2014/main" id="{BBB73E88-C930-5268-227D-64150D341FD0}"/>
              </a:ext>
            </a:extLst>
          </p:cNvPr>
          <p:cNvSpPr>
            <a:spLocks noGrp="1"/>
          </p:cNvSpPr>
          <p:nvPr>
            <p:ph type="sldNum" sz="quarter" idx="12"/>
          </p:nvPr>
        </p:nvSpPr>
        <p:spPr/>
        <p:txBody>
          <a:bodyPr/>
          <a:lstStyle/>
          <a:p>
            <a:r>
              <a:rPr lang="en-US" dirty="0" smtClean="0"/>
              <a:t>12</a:t>
            </a:r>
            <a:endParaRPr lang="en-US" dirty="0"/>
          </a:p>
        </p:txBody>
      </p:sp>
      <p:pic>
        <p:nvPicPr>
          <p:cNvPr id="7" name="Picture 6"/>
          <p:cNvPicPr/>
          <p:nvPr/>
        </p:nvPicPr>
        <p:blipFill>
          <a:blip r:embed="rId2" cstate="print">
            <a:extLst>
              <a:ext uri="{28A0092B-C50C-407E-A947-70E740481C1C}">
                <a14:useLocalDpi xmlns:a14="http://schemas.microsoft.com/office/drawing/2010/main" val="0"/>
              </a:ext>
            </a:extLst>
          </a:blip>
          <a:stretch>
            <a:fillRect/>
          </a:stretch>
        </p:blipFill>
        <p:spPr>
          <a:xfrm>
            <a:off x="1924051" y="1800808"/>
            <a:ext cx="9535886" cy="3256384"/>
          </a:xfrm>
          <a:prstGeom prst="rect">
            <a:avLst/>
          </a:prstGeom>
        </p:spPr>
      </p:pic>
    </p:spTree>
    <p:extLst>
      <p:ext uri="{BB962C8B-B14F-4D97-AF65-F5344CB8AC3E}">
        <p14:creationId xmlns:p14="http://schemas.microsoft.com/office/powerpoint/2010/main" val="39195429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B64BF2-D4D3-0317-1790-90AB999263CF}"/>
              </a:ext>
            </a:extLst>
          </p:cNvPr>
          <p:cNvSpPr>
            <a:spLocks noGrp="1"/>
          </p:cNvSpPr>
          <p:nvPr>
            <p:ph type="title"/>
          </p:nvPr>
        </p:nvSpPr>
        <p:spPr>
          <a:xfrm>
            <a:off x="5529836" y="630183"/>
            <a:ext cx="3034152" cy="633190"/>
          </a:xfrm>
        </p:spPr>
        <p:txBody>
          <a:bodyPr>
            <a:normAutofit/>
          </a:bodyPr>
          <a:lstStyle/>
          <a:p>
            <a:r>
              <a:rPr lang="en-US" sz="3200" dirty="0">
                <a:latin typeface="Times New Roman" panose="02020603050405020304" pitchFamily="18" charset="0"/>
                <a:cs typeface="Times New Roman" panose="02020603050405020304" pitchFamily="18" charset="0"/>
              </a:rPr>
              <a:t>Continue</a:t>
            </a:r>
          </a:p>
        </p:txBody>
      </p:sp>
      <p:sp>
        <p:nvSpPr>
          <p:cNvPr id="3" name="Content Placeholder 2">
            <a:extLst>
              <a:ext uri="{FF2B5EF4-FFF2-40B4-BE49-F238E27FC236}">
                <a16:creationId xmlns:a16="http://schemas.microsoft.com/office/drawing/2014/main" id="{05D9E57C-9BD3-BF05-000D-EB193551D175}"/>
              </a:ext>
            </a:extLst>
          </p:cNvPr>
          <p:cNvSpPr>
            <a:spLocks noGrp="1"/>
          </p:cNvSpPr>
          <p:nvPr>
            <p:ph idx="1"/>
          </p:nvPr>
        </p:nvSpPr>
        <p:spPr>
          <a:xfrm>
            <a:off x="2123218" y="1263372"/>
            <a:ext cx="9702435" cy="5418781"/>
          </a:xfrm>
        </p:spPr>
        <p:txBody>
          <a:bodyPr/>
          <a:lstStyle/>
          <a:p>
            <a:r>
              <a:rPr lang="en-US" dirty="0">
                <a:latin typeface="Times New Roman" panose="02020603050405020304" pitchFamily="18" charset="0"/>
                <a:cs typeface="Times New Roman" panose="02020603050405020304" pitchFamily="18" charset="0"/>
              </a:rPr>
              <a:t>Input Layer</a:t>
            </a:r>
          </a:p>
          <a:p>
            <a:pPr lvl="1">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Input shape 256*256*3 representing 256*256 pixels and 3 represents RGB channel.</a:t>
            </a:r>
          </a:p>
          <a:p>
            <a:pPr marL="342900" lvl="1" indent="-342900"/>
            <a:r>
              <a:rPr lang="en-US" sz="1800" dirty="0">
                <a:latin typeface="Times New Roman" panose="02020603050405020304" pitchFamily="18" charset="0"/>
                <a:cs typeface="Times New Roman" panose="02020603050405020304" pitchFamily="18" charset="0"/>
              </a:rPr>
              <a:t>Convolutional Layers</a:t>
            </a:r>
          </a:p>
          <a:p>
            <a:pPr marL="742950" lvl="2" indent="-342900"/>
            <a:endParaRPr lang="en-US" sz="1600" dirty="0">
              <a:latin typeface="Times New Roman" panose="02020603050405020304" pitchFamily="18" charset="0"/>
              <a:cs typeface="Times New Roman" panose="02020603050405020304" pitchFamily="18" charset="0"/>
            </a:endParaRPr>
          </a:p>
          <a:p>
            <a:pPr marL="742950" lvl="2" indent="-342900"/>
            <a:endParaRPr lang="en-US" sz="1600" dirty="0">
              <a:latin typeface="Times New Roman" panose="02020603050405020304" pitchFamily="18" charset="0"/>
              <a:cs typeface="Times New Roman" panose="02020603050405020304" pitchFamily="18" charset="0"/>
            </a:endParaRPr>
          </a:p>
          <a:p>
            <a:pPr marL="742950" lvl="2" indent="-342900"/>
            <a:endParaRPr lang="en-US" sz="1600" dirty="0">
              <a:latin typeface="Times New Roman" panose="02020603050405020304" pitchFamily="18" charset="0"/>
              <a:cs typeface="Times New Roman" panose="02020603050405020304" pitchFamily="18" charset="0"/>
            </a:endParaRPr>
          </a:p>
          <a:p>
            <a:pPr marL="742950" lvl="2" indent="-342900"/>
            <a:endParaRPr lang="en-US" sz="1600" dirty="0">
              <a:latin typeface="Times New Roman" panose="02020603050405020304" pitchFamily="18" charset="0"/>
              <a:cs typeface="Times New Roman" panose="02020603050405020304" pitchFamily="18" charset="0"/>
            </a:endParaRPr>
          </a:p>
          <a:p>
            <a:pPr marL="742950" lvl="2" indent="-342900"/>
            <a:endParaRPr lang="en-US" sz="1600" dirty="0">
              <a:latin typeface="Times New Roman" panose="02020603050405020304" pitchFamily="18" charset="0"/>
              <a:cs typeface="Times New Roman" panose="02020603050405020304" pitchFamily="18" charset="0"/>
            </a:endParaRPr>
          </a:p>
          <a:p>
            <a:pPr marL="400050" lvl="2" indent="0">
              <a:buNone/>
            </a:pPr>
            <a:endParaRPr lang="en-US" sz="1600" dirty="0">
              <a:latin typeface="Times New Roman" panose="02020603050405020304" pitchFamily="18" charset="0"/>
              <a:cs typeface="Times New Roman" panose="02020603050405020304" pitchFamily="18" charset="0"/>
            </a:endParaRPr>
          </a:p>
          <a:p>
            <a:pPr marL="342900" lvl="1" indent="-342900"/>
            <a:r>
              <a:rPr lang="en-US" sz="1800" dirty="0">
                <a:latin typeface="Times New Roman" panose="02020603050405020304" pitchFamily="18" charset="0"/>
                <a:cs typeface="Times New Roman" panose="02020603050405020304" pitchFamily="18" charset="0"/>
              </a:rPr>
              <a:t>Pooling Layers</a:t>
            </a:r>
          </a:p>
          <a:p>
            <a:pPr marL="342900" lvl="1" indent="-342900"/>
            <a:r>
              <a:rPr lang="en-US" sz="1800" dirty="0">
                <a:latin typeface="Times New Roman" panose="02020603050405020304" pitchFamily="18" charset="0"/>
                <a:cs typeface="Times New Roman" panose="02020603050405020304" pitchFamily="18" charset="0"/>
              </a:rPr>
              <a:t>Flattening Layer</a:t>
            </a:r>
          </a:p>
          <a:p>
            <a:pPr marL="342900" lvl="1" indent="-342900"/>
            <a:r>
              <a:rPr lang="en-US" sz="1800" dirty="0">
                <a:latin typeface="Times New Roman" panose="02020603050405020304" pitchFamily="18" charset="0"/>
                <a:cs typeface="Times New Roman" panose="02020603050405020304" pitchFamily="18" charset="0"/>
              </a:rPr>
              <a:t>Dense Layers</a:t>
            </a:r>
          </a:p>
          <a:p>
            <a:pPr marL="742950" lvl="2" indent="-342900">
              <a:buFont typeface="Wingdings" panose="05000000000000000000" pitchFamily="2" charset="2"/>
              <a:buChar char="Ø"/>
            </a:pPr>
            <a:r>
              <a:rPr lang="en-US" sz="1600" dirty="0">
                <a:latin typeface="Times New Roman" panose="02020603050405020304" pitchFamily="18" charset="0"/>
                <a:cs typeface="Times New Roman" panose="02020603050405020304" pitchFamily="18" charset="0"/>
              </a:rPr>
              <a:t>1</a:t>
            </a:r>
            <a:r>
              <a:rPr lang="en-US" sz="1600" baseline="30000" dirty="0">
                <a:latin typeface="Times New Roman" panose="02020603050405020304" pitchFamily="18" charset="0"/>
                <a:cs typeface="Times New Roman" panose="02020603050405020304" pitchFamily="18" charset="0"/>
              </a:rPr>
              <a:t>st</a:t>
            </a:r>
            <a:r>
              <a:rPr lang="en-US" sz="1600" dirty="0">
                <a:latin typeface="Times New Roman" panose="02020603050405020304" pitchFamily="18" charset="0"/>
                <a:cs typeface="Times New Roman" panose="02020603050405020304" pitchFamily="18" charset="0"/>
              </a:rPr>
              <a:t> and 2</a:t>
            </a:r>
            <a:r>
              <a:rPr lang="en-US" sz="1600" baseline="30000" dirty="0">
                <a:latin typeface="Times New Roman" panose="02020603050405020304" pitchFamily="18" charset="0"/>
                <a:cs typeface="Times New Roman" panose="02020603050405020304" pitchFamily="18" charset="0"/>
              </a:rPr>
              <a:t>nd</a:t>
            </a:r>
            <a:r>
              <a:rPr lang="en-US" sz="1600" dirty="0">
                <a:latin typeface="Times New Roman" panose="02020603050405020304" pitchFamily="18" charset="0"/>
                <a:cs typeface="Times New Roman" panose="02020603050405020304" pitchFamily="18" charset="0"/>
              </a:rPr>
              <a:t> sense layers with 512 and 16 filters and a dropout layer.</a:t>
            </a:r>
          </a:p>
        </p:txBody>
      </p:sp>
      <p:sp>
        <p:nvSpPr>
          <p:cNvPr id="4" name="Slide Number Placeholder 3">
            <a:extLst>
              <a:ext uri="{FF2B5EF4-FFF2-40B4-BE49-F238E27FC236}">
                <a16:creationId xmlns:a16="http://schemas.microsoft.com/office/drawing/2014/main" id="{88ADB1E3-C48D-6B9D-E1A5-8DC69BA8C525}"/>
              </a:ext>
            </a:extLst>
          </p:cNvPr>
          <p:cNvSpPr>
            <a:spLocks noGrp="1"/>
          </p:cNvSpPr>
          <p:nvPr>
            <p:ph type="sldNum" sz="quarter" idx="12"/>
          </p:nvPr>
        </p:nvSpPr>
        <p:spPr/>
        <p:txBody>
          <a:bodyPr/>
          <a:lstStyle/>
          <a:p>
            <a:r>
              <a:rPr lang="en-US" dirty="0" smtClean="0"/>
              <a:t>13</a:t>
            </a:r>
            <a:endParaRPr lang="en-US" dirty="0"/>
          </a:p>
        </p:txBody>
      </p:sp>
      <p:graphicFrame>
        <p:nvGraphicFramePr>
          <p:cNvPr id="5" name="Table 4">
            <a:extLst>
              <a:ext uri="{FF2B5EF4-FFF2-40B4-BE49-F238E27FC236}">
                <a16:creationId xmlns:a16="http://schemas.microsoft.com/office/drawing/2014/main" id="{DB2E5399-9CAA-32C4-5FF1-D3835EFB3DF3}"/>
              </a:ext>
            </a:extLst>
          </p:cNvPr>
          <p:cNvGraphicFramePr>
            <a:graphicFrameLocks noGrp="1"/>
          </p:cNvGraphicFramePr>
          <p:nvPr>
            <p:extLst>
              <p:ext uri="{D42A27DB-BD31-4B8C-83A1-F6EECF244321}">
                <p14:modId xmlns:p14="http://schemas.microsoft.com/office/powerpoint/2010/main" val="1973513998"/>
              </p:ext>
            </p:extLst>
          </p:nvPr>
        </p:nvGraphicFramePr>
        <p:xfrm>
          <a:off x="2452931" y="2514600"/>
          <a:ext cx="9187961" cy="1706880"/>
        </p:xfrm>
        <a:graphic>
          <a:graphicData uri="http://schemas.openxmlformats.org/drawingml/2006/table">
            <a:tbl>
              <a:tblPr firstRow="1" bandRow="1">
                <a:tableStyleId>{68D230F3-CF80-4859-8CE7-A43EE81993B5}</a:tableStyleId>
              </a:tblPr>
              <a:tblGrid>
                <a:gridCol w="1434665">
                  <a:extLst>
                    <a:ext uri="{9D8B030D-6E8A-4147-A177-3AD203B41FA5}">
                      <a16:colId xmlns:a16="http://schemas.microsoft.com/office/drawing/2014/main" val="2192458611"/>
                    </a:ext>
                  </a:extLst>
                </a:gridCol>
                <a:gridCol w="1210817">
                  <a:extLst>
                    <a:ext uri="{9D8B030D-6E8A-4147-A177-3AD203B41FA5}">
                      <a16:colId xmlns:a16="http://schemas.microsoft.com/office/drawing/2014/main" val="377098827"/>
                    </a:ext>
                  </a:extLst>
                </a:gridCol>
                <a:gridCol w="1414315">
                  <a:extLst>
                    <a:ext uri="{9D8B030D-6E8A-4147-A177-3AD203B41FA5}">
                      <a16:colId xmlns:a16="http://schemas.microsoft.com/office/drawing/2014/main" val="1515073432"/>
                    </a:ext>
                  </a:extLst>
                </a:gridCol>
                <a:gridCol w="1261691">
                  <a:extLst>
                    <a:ext uri="{9D8B030D-6E8A-4147-A177-3AD203B41FA5}">
                      <a16:colId xmlns:a16="http://schemas.microsoft.com/office/drawing/2014/main" val="1922752621"/>
                    </a:ext>
                  </a:extLst>
                </a:gridCol>
                <a:gridCol w="3866473">
                  <a:extLst>
                    <a:ext uri="{9D8B030D-6E8A-4147-A177-3AD203B41FA5}">
                      <a16:colId xmlns:a16="http://schemas.microsoft.com/office/drawing/2014/main" val="3893492665"/>
                    </a:ext>
                  </a:extLst>
                </a:gridCol>
              </a:tblGrid>
              <a:tr h="286890">
                <a:tc>
                  <a:txBody>
                    <a:bodyPr/>
                    <a:lstStyle/>
                    <a:p>
                      <a:r>
                        <a:rPr lang="en-US" dirty="0">
                          <a:latin typeface="Times New Roman" panose="02020603050405020304" pitchFamily="18" charset="0"/>
                          <a:cs typeface="Times New Roman" panose="02020603050405020304" pitchFamily="18" charset="0"/>
                        </a:rPr>
                        <a:t>Layer No</a:t>
                      </a:r>
                    </a:p>
                  </a:txBody>
                  <a:tcPr/>
                </a:tc>
                <a:tc>
                  <a:txBody>
                    <a:bodyPr/>
                    <a:lstStyle/>
                    <a:p>
                      <a:r>
                        <a:rPr lang="en-US" dirty="0">
                          <a:latin typeface="Times New Roman" panose="02020603050405020304" pitchFamily="18" charset="0"/>
                          <a:cs typeface="Times New Roman" panose="02020603050405020304" pitchFamily="18" charset="0"/>
                        </a:rPr>
                        <a:t>Filter</a:t>
                      </a:r>
                    </a:p>
                  </a:txBody>
                  <a:tcPr/>
                </a:tc>
                <a:tc>
                  <a:txBody>
                    <a:bodyPr/>
                    <a:lstStyle/>
                    <a:p>
                      <a:r>
                        <a:rPr lang="en-US" dirty="0" err="1">
                          <a:latin typeface="Times New Roman" panose="02020603050405020304" pitchFamily="18" charset="0"/>
                          <a:cs typeface="Times New Roman" panose="02020603050405020304" pitchFamily="18" charset="0"/>
                        </a:rPr>
                        <a:t>Karnel</a:t>
                      </a:r>
                      <a:endParaRPr lang="en-US" dirty="0">
                        <a:latin typeface="Times New Roman" panose="02020603050405020304" pitchFamily="18" charset="0"/>
                        <a:cs typeface="Times New Roman" panose="02020603050405020304" pitchFamily="18" charset="0"/>
                      </a:endParaRPr>
                    </a:p>
                  </a:txBody>
                  <a:tcPr/>
                </a:tc>
                <a:tc>
                  <a:txBody>
                    <a:bodyPr/>
                    <a:lstStyle/>
                    <a:p>
                      <a:r>
                        <a:rPr lang="en-US" dirty="0">
                          <a:latin typeface="Times New Roman" panose="02020603050405020304" pitchFamily="18" charset="0"/>
                          <a:cs typeface="Times New Roman" panose="02020603050405020304" pitchFamily="18" charset="0"/>
                        </a:rPr>
                        <a:t>Act. </a:t>
                      </a:r>
                      <a:r>
                        <a:rPr lang="en-US" dirty="0" err="1">
                          <a:latin typeface="Times New Roman" panose="02020603050405020304" pitchFamily="18" charset="0"/>
                          <a:cs typeface="Times New Roman" panose="02020603050405020304" pitchFamily="18" charset="0"/>
                        </a:rPr>
                        <a:t>Fn</a:t>
                      </a:r>
                      <a:endParaRPr lang="en-US" dirty="0">
                        <a:latin typeface="Times New Roman" panose="02020603050405020304" pitchFamily="18" charset="0"/>
                        <a:cs typeface="Times New Roman" panose="02020603050405020304" pitchFamily="18" charset="0"/>
                      </a:endParaRPr>
                    </a:p>
                  </a:txBody>
                  <a:tcPr/>
                </a:tc>
                <a:tc>
                  <a:txBody>
                    <a:bodyPr/>
                    <a:lstStyle/>
                    <a:p>
                      <a:r>
                        <a:rPr lang="en-US" dirty="0">
                          <a:latin typeface="Times New Roman" panose="02020603050405020304" pitchFamily="18" charset="0"/>
                          <a:cs typeface="Times New Roman" panose="02020603050405020304" pitchFamily="18" charset="0"/>
                        </a:rPr>
                        <a:t>Function</a:t>
                      </a:r>
                    </a:p>
                  </a:txBody>
                  <a:tcPr/>
                </a:tc>
                <a:extLst>
                  <a:ext uri="{0D108BD9-81ED-4DB2-BD59-A6C34878D82A}">
                    <a16:rowId xmlns:a16="http://schemas.microsoft.com/office/drawing/2014/main" val="855464831"/>
                  </a:ext>
                </a:extLst>
              </a:tr>
              <a:tr h="286890">
                <a:tc>
                  <a:txBody>
                    <a:bodyPr/>
                    <a:lstStyle/>
                    <a:p>
                      <a:r>
                        <a:rPr lang="en-US" sz="1600" dirty="0">
                          <a:latin typeface="Times New Roman" panose="02020603050405020304" pitchFamily="18" charset="0"/>
                          <a:cs typeface="Times New Roman" panose="02020603050405020304" pitchFamily="18" charset="0"/>
                        </a:rPr>
                        <a:t>1st</a:t>
                      </a:r>
                    </a:p>
                  </a:txBody>
                  <a:tcPr/>
                </a:tc>
                <a:tc>
                  <a:txBody>
                    <a:bodyPr/>
                    <a:lstStyle/>
                    <a:p>
                      <a:r>
                        <a:rPr lang="en-US" sz="1600" dirty="0">
                          <a:latin typeface="Times New Roman" panose="02020603050405020304" pitchFamily="18" charset="0"/>
                          <a:cs typeface="Times New Roman" panose="02020603050405020304" pitchFamily="18" charset="0"/>
                        </a:rPr>
                        <a:t>32</a:t>
                      </a:r>
                    </a:p>
                  </a:txBody>
                  <a:tcPr/>
                </a:tc>
                <a:tc>
                  <a:txBody>
                    <a:bodyPr/>
                    <a:lstStyle/>
                    <a:p>
                      <a:r>
                        <a:rPr lang="en-US" sz="1600" dirty="0">
                          <a:latin typeface="Times New Roman" panose="02020603050405020304" pitchFamily="18" charset="0"/>
                          <a:cs typeface="Times New Roman" panose="02020603050405020304" pitchFamily="18" charset="0"/>
                        </a:rPr>
                        <a:t>3*3</a:t>
                      </a:r>
                    </a:p>
                  </a:txBody>
                  <a:tcPr/>
                </a:tc>
                <a:tc>
                  <a:txBody>
                    <a:bodyPr/>
                    <a:lstStyle/>
                    <a:p>
                      <a:r>
                        <a:rPr lang="en-US" sz="1600" dirty="0" err="1">
                          <a:latin typeface="Times New Roman" panose="02020603050405020304" pitchFamily="18" charset="0"/>
                          <a:cs typeface="Times New Roman" panose="02020603050405020304" pitchFamily="18" charset="0"/>
                        </a:rPr>
                        <a:t>ReLU</a:t>
                      </a:r>
                      <a:endParaRPr lang="en-US" sz="1600" dirty="0">
                        <a:latin typeface="Times New Roman" panose="02020603050405020304" pitchFamily="18" charset="0"/>
                        <a:cs typeface="Times New Roman" panose="02020603050405020304" pitchFamily="18" charset="0"/>
                      </a:endParaRPr>
                    </a:p>
                  </a:txBody>
                  <a:tcPr/>
                </a:tc>
                <a:tc>
                  <a:txBody>
                    <a:bodyPr/>
                    <a:lstStyle/>
                    <a:p>
                      <a:r>
                        <a:rPr lang="en-US" sz="1600" dirty="0">
                          <a:latin typeface="Times New Roman" panose="02020603050405020304" pitchFamily="18" charset="0"/>
                          <a:cs typeface="Times New Roman" panose="02020603050405020304" pitchFamily="18" charset="0"/>
                        </a:rPr>
                        <a:t>extracts basic features.</a:t>
                      </a:r>
                    </a:p>
                  </a:txBody>
                  <a:tcPr/>
                </a:tc>
                <a:extLst>
                  <a:ext uri="{0D108BD9-81ED-4DB2-BD59-A6C34878D82A}">
                    <a16:rowId xmlns:a16="http://schemas.microsoft.com/office/drawing/2014/main" val="2113176868"/>
                  </a:ext>
                </a:extLst>
              </a:tr>
              <a:tr h="286890">
                <a:tc>
                  <a:txBody>
                    <a:bodyPr/>
                    <a:lstStyle/>
                    <a:p>
                      <a:r>
                        <a:rPr lang="en-US" sz="1600" dirty="0">
                          <a:latin typeface="Times New Roman" panose="02020603050405020304" pitchFamily="18" charset="0"/>
                          <a:cs typeface="Times New Roman" panose="02020603050405020304" pitchFamily="18" charset="0"/>
                        </a:rPr>
                        <a:t>2nd</a:t>
                      </a:r>
                    </a:p>
                  </a:txBody>
                  <a:tcPr/>
                </a:tc>
                <a:tc>
                  <a:txBody>
                    <a:bodyPr/>
                    <a:lstStyle/>
                    <a:p>
                      <a:r>
                        <a:rPr lang="en-US" sz="1600" dirty="0">
                          <a:latin typeface="Times New Roman" panose="02020603050405020304" pitchFamily="18" charset="0"/>
                          <a:cs typeface="Times New Roman" panose="02020603050405020304" pitchFamily="18" charset="0"/>
                        </a:rPr>
                        <a:t>64</a:t>
                      </a:r>
                    </a:p>
                  </a:txBody>
                  <a:tcPr/>
                </a:tc>
                <a:tc>
                  <a:txBody>
                    <a:bodyPr/>
                    <a:lstStyle/>
                    <a:p>
                      <a:r>
                        <a:rPr lang="en-US" sz="1600" dirty="0">
                          <a:latin typeface="Times New Roman" panose="02020603050405020304" pitchFamily="18" charset="0"/>
                          <a:cs typeface="Times New Roman" panose="02020603050405020304" pitchFamily="18" charset="0"/>
                        </a:rPr>
                        <a:t>3*3</a:t>
                      </a:r>
                    </a:p>
                  </a:txBody>
                  <a:tcPr/>
                </a:tc>
                <a:tc>
                  <a:txBody>
                    <a:bodyPr/>
                    <a:lstStyle/>
                    <a:p>
                      <a:r>
                        <a:rPr lang="en-US" sz="1600" dirty="0" err="1">
                          <a:latin typeface="Times New Roman" panose="02020603050405020304" pitchFamily="18" charset="0"/>
                          <a:cs typeface="Times New Roman" panose="02020603050405020304" pitchFamily="18" charset="0"/>
                        </a:rPr>
                        <a:t>ReLU</a:t>
                      </a:r>
                      <a:endParaRPr lang="en-US" sz="1600" dirty="0">
                        <a:latin typeface="Times New Roman" panose="02020603050405020304" pitchFamily="18" charset="0"/>
                        <a:cs typeface="Times New Roman" panose="02020603050405020304" pitchFamily="18" charset="0"/>
                      </a:endParaRPr>
                    </a:p>
                  </a:txBody>
                  <a:tcPr/>
                </a:tc>
                <a:tc>
                  <a:txBody>
                    <a:bodyPr/>
                    <a:lstStyle/>
                    <a:p>
                      <a:r>
                        <a:rPr lang="en-US" sz="1600" dirty="0">
                          <a:latin typeface="Times New Roman" panose="02020603050405020304" pitchFamily="18" charset="0"/>
                          <a:cs typeface="Times New Roman" panose="02020603050405020304" pitchFamily="18" charset="0"/>
                        </a:rPr>
                        <a:t>captures more complex.</a:t>
                      </a:r>
                    </a:p>
                  </a:txBody>
                  <a:tcPr/>
                </a:tc>
                <a:extLst>
                  <a:ext uri="{0D108BD9-81ED-4DB2-BD59-A6C34878D82A}">
                    <a16:rowId xmlns:a16="http://schemas.microsoft.com/office/drawing/2014/main" val="4148939155"/>
                  </a:ext>
                </a:extLst>
              </a:tr>
              <a:tr h="286890">
                <a:tc>
                  <a:txBody>
                    <a:bodyPr/>
                    <a:lstStyle/>
                    <a:p>
                      <a:r>
                        <a:rPr lang="en-US" sz="1600" dirty="0">
                          <a:latin typeface="Times New Roman" panose="02020603050405020304" pitchFamily="18" charset="0"/>
                          <a:cs typeface="Times New Roman" panose="02020603050405020304" pitchFamily="18" charset="0"/>
                        </a:rPr>
                        <a:t>3rd</a:t>
                      </a:r>
                    </a:p>
                  </a:txBody>
                  <a:tcPr/>
                </a:tc>
                <a:tc>
                  <a:txBody>
                    <a:bodyPr/>
                    <a:lstStyle/>
                    <a:p>
                      <a:r>
                        <a:rPr lang="en-US" sz="1600" dirty="0">
                          <a:latin typeface="Times New Roman" panose="02020603050405020304" pitchFamily="18" charset="0"/>
                          <a:cs typeface="Times New Roman" panose="02020603050405020304" pitchFamily="18" charset="0"/>
                        </a:rPr>
                        <a:t>128</a:t>
                      </a:r>
                    </a:p>
                  </a:txBody>
                  <a:tcPr/>
                </a:tc>
                <a:tc>
                  <a:txBody>
                    <a:bodyPr/>
                    <a:lstStyle/>
                    <a:p>
                      <a:r>
                        <a:rPr lang="en-US" sz="1600" dirty="0">
                          <a:latin typeface="Times New Roman" panose="02020603050405020304" pitchFamily="18" charset="0"/>
                          <a:cs typeface="Times New Roman" panose="02020603050405020304" pitchFamily="18" charset="0"/>
                        </a:rPr>
                        <a:t>3*3</a:t>
                      </a:r>
                    </a:p>
                  </a:txBody>
                  <a:tcPr/>
                </a:tc>
                <a:tc>
                  <a:txBody>
                    <a:bodyPr/>
                    <a:lstStyle/>
                    <a:p>
                      <a:r>
                        <a:rPr lang="en-US" sz="1600" dirty="0" err="1">
                          <a:latin typeface="Times New Roman" panose="02020603050405020304" pitchFamily="18" charset="0"/>
                          <a:cs typeface="Times New Roman" panose="02020603050405020304" pitchFamily="18" charset="0"/>
                        </a:rPr>
                        <a:t>ReLU</a:t>
                      </a:r>
                      <a:endParaRPr lang="en-US" sz="1600" dirty="0">
                        <a:latin typeface="Times New Roman" panose="02020603050405020304" pitchFamily="18" charset="0"/>
                        <a:cs typeface="Times New Roman" panose="02020603050405020304" pitchFamily="18" charset="0"/>
                      </a:endParaRPr>
                    </a:p>
                  </a:txBody>
                  <a:tcPr/>
                </a:tc>
                <a:tc>
                  <a:txBody>
                    <a:bodyPr/>
                    <a:lstStyle/>
                    <a:p>
                      <a:r>
                        <a:rPr lang="en-US" sz="1600" dirty="0">
                          <a:latin typeface="Times New Roman" panose="02020603050405020304" pitchFamily="18" charset="0"/>
                          <a:cs typeface="Times New Roman" panose="02020603050405020304" pitchFamily="18" charset="0"/>
                        </a:rPr>
                        <a:t>focusing on high-level features.</a:t>
                      </a:r>
                    </a:p>
                  </a:txBody>
                  <a:tcPr/>
                </a:tc>
                <a:extLst>
                  <a:ext uri="{0D108BD9-81ED-4DB2-BD59-A6C34878D82A}">
                    <a16:rowId xmlns:a16="http://schemas.microsoft.com/office/drawing/2014/main" val="1595071663"/>
                  </a:ext>
                </a:extLst>
              </a:tr>
              <a:tr h="286890">
                <a:tc>
                  <a:txBody>
                    <a:bodyPr/>
                    <a:lstStyle/>
                    <a:p>
                      <a:r>
                        <a:rPr lang="en-US" sz="1600" dirty="0">
                          <a:latin typeface="Times New Roman" panose="02020603050405020304" pitchFamily="18" charset="0"/>
                          <a:cs typeface="Times New Roman" panose="02020603050405020304" pitchFamily="18" charset="0"/>
                        </a:rPr>
                        <a:t>4th</a:t>
                      </a:r>
                    </a:p>
                  </a:txBody>
                  <a:tcPr/>
                </a:tc>
                <a:tc>
                  <a:txBody>
                    <a:bodyPr/>
                    <a:lstStyle/>
                    <a:p>
                      <a:r>
                        <a:rPr lang="en-US" sz="1600" dirty="0">
                          <a:latin typeface="Times New Roman" panose="02020603050405020304" pitchFamily="18" charset="0"/>
                          <a:cs typeface="Times New Roman" panose="02020603050405020304" pitchFamily="18" charset="0"/>
                        </a:rPr>
                        <a:t>128</a:t>
                      </a:r>
                    </a:p>
                  </a:txBody>
                  <a:tcPr/>
                </a:tc>
                <a:tc>
                  <a:txBody>
                    <a:bodyPr/>
                    <a:lstStyle/>
                    <a:p>
                      <a:r>
                        <a:rPr lang="en-US" sz="1600" dirty="0">
                          <a:latin typeface="Times New Roman" panose="02020603050405020304" pitchFamily="18" charset="0"/>
                          <a:cs typeface="Times New Roman" panose="02020603050405020304" pitchFamily="18" charset="0"/>
                        </a:rPr>
                        <a:t>3*3</a:t>
                      </a:r>
                    </a:p>
                  </a:txBody>
                  <a:tcPr/>
                </a:tc>
                <a:tc>
                  <a:txBody>
                    <a:bodyPr/>
                    <a:lstStyle/>
                    <a:p>
                      <a:r>
                        <a:rPr lang="en-US" sz="1600" dirty="0" err="1">
                          <a:latin typeface="Times New Roman" panose="02020603050405020304" pitchFamily="18" charset="0"/>
                          <a:cs typeface="Times New Roman" panose="02020603050405020304" pitchFamily="18" charset="0"/>
                        </a:rPr>
                        <a:t>ReLU</a:t>
                      </a:r>
                      <a:endParaRPr lang="en-US" sz="1600" dirty="0">
                        <a:latin typeface="Times New Roman" panose="02020603050405020304" pitchFamily="18" charset="0"/>
                        <a:cs typeface="Times New Roman" panose="02020603050405020304" pitchFamily="18" charset="0"/>
                      </a:endParaRPr>
                    </a:p>
                  </a:txBody>
                  <a:tcPr/>
                </a:tc>
                <a:tc>
                  <a:txBody>
                    <a:bodyPr/>
                    <a:lstStyle/>
                    <a:p>
                      <a:r>
                        <a:rPr lang="en-US" sz="1600" dirty="0">
                          <a:latin typeface="Times New Roman" panose="02020603050405020304" pitchFamily="18" charset="0"/>
                          <a:cs typeface="Times New Roman" panose="02020603050405020304" pitchFamily="18" charset="0"/>
                        </a:rPr>
                        <a:t>focusing on high-level features.</a:t>
                      </a:r>
                    </a:p>
                  </a:txBody>
                  <a:tcPr/>
                </a:tc>
                <a:extLst>
                  <a:ext uri="{0D108BD9-81ED-4DB2-BD59-A6C34878D82A}">
                    <a16:rowId xmlns:a16="http://schemas.microsoft.com/office/drawing/2014/main" val="4079372574"/>
                  </a:ext>
                </a:extLst>
              </a:tr>
            </a:tbl>
          </a:graphicData>
        </a:graphic>
      </p:graphicFrame>
      <p:sp>
        <p:nvSpPr>
          <p:cNvPr id="6" name="TextBox 5">
            <a:extLst>
              <a:ext uri="{FF2B5EF4-FFF2-40B4-BE49-F238E27FC236}">
                <a16:creationId xmlns:a16="http://schemas.microsoft.com/office/drawing/2014/main" id="{E56824C7-88E8-135A-B5D1-AEEF2C7588BC}"/>
              </a:ext>
            </a:extLst>
          </p:cNvPr>
          <p:cNvSpPr txBox="1"/>
          <p:nvPr/>
        </p:nvSpPr>
        <p:spPr>
          <a:xfrm>
            <a:off x="5761096" y="4221480"/>
            <a:ext cx="3815861" cy="307777"/>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Table 5: layer wise explanation</a:t>
            </a:r>
          </a:p>
        </p:txBody>
      </p:sp>
    </p:spTree>
    <p:extLst>
      <p:ext uri="{BB962C8B-B14F-4D97-AF65-F5344CB8AC3E}">
        <p14:creationId xmlns:p14="http://schemas.microsoft.com/office/powerpoint/2010/main" val="68370073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05F21C-1D0B-799C-10B0-FB2FD74C6446}"/>
              </a:ext>
            </a:extLst>
          </p:cNvPr>
          <p:cNvSpPr>
            <a:spLocks noGrp="1"/>
          </p:cNvSpPr>
          <p:nvPr>
            <p:ph type="title"/>
          </p:nvPr>
        </p:nvSpPr>
        <p:spPr>
          <a:xfrm>
            <a:off x="5652650" y="324933"/>
            <a:ext cx="1952698" cy="641982"/>
          </a:xfrm>
        </p:spPr>
        <p:txBody>
          <a:bodyPr/>
          <a:lstStyle/>
          <a:p>
            <a:r>
              <a:rPr lang="en-US" dirty="0">
                <a:latin typeface="Times New Roman" panose="02020603050405020304" pitchFamily="18" charset="0"/>
                <a:cs typeface="Times New Roman" panose="02020603050405020304" pitchFamily="18" charset="0"/>
              </a:rPr>
              <a:t>Continue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AF3BA94-25C6-48B5-9F6A-6635A3D5752C}"/>
                  </a:ext>
                </a:extLst>
              </p:cNvPr>
              <p:cNvSpPr>
                <a:spLocks noGrp="1"/>
              </p:cNvSpPr>
              <p:nvPr>
                <p:ph idx="1"/>
              </p:nvPr>
            </p:nvSpPr>
            <p:spPr>
              <a:xfrm>
                <a:off x="1591007" y="782180"/>
                <a:ext cx="10075984" cy="6075820"/>
              </a:xfrm>
            </p:spPr>
            <p:txBody>
              <a:bodyPr>
                <a:normAutofit/>
              </a:bodyPr>
              <a:lstStyle/>
              <a:p>
                <a:r>
                  <a:rPr lang="en-US" b="1" dirty="0">
                    <a:latin typeface="Times New Roman" panose="02020603050405020304" pitchFamily="18" charset="0"/>
                    <a:cs typeface="Times New Roman" panose="02020603050405020304" pitchFamily="18" charset="0"/>
                  </a:rPr>
                  <a:t>ReLU</a:t>
                </a:r>
              </a:p>
              <a:p>
                <a:pPr lvl="1" algn="just">
                  <a:buFont typeface="Wingdings" panose="05000000000000000000" pitchFamily="2" charset="2"/>
                  <a:buChar char="q"/>
                </a:pPr>
                <a:r>
                  <a:rPr lang="en-US" dirty="0" err="1">
                    <a:latin typeface="Times New Roman" panose="02020603050405020304" pitchFamily="18" charset="0"/>
                    <a:cs typeface="Times New Roman" panose="02020603050405020304" pitchFamily="18" charset="0"/>
                  </a:rPr>
                  <a:t>ReLU</a:t>
                </a:r>
                <a:r>
                  <a:rPr lang="en-US" dirty="0">
                    <a:latin typeface="Times New Roman" panose="02020603050405020304" pitchFamily="18" charset="0"/>
                    <a:cs typeface="Times New Roman" panose="02020603050405020304" pitchFamily="18" charset="0"/>
                  </a:rPr>
                  <a:t> is an activation function defined as </a:t>
                </a:r>
                <a14:m>
                  <m:oMath xmlns:m="http://schemas.openxmlformats.org/officeDocument/2006/math">
                    <m:r>
                      <a:rPr lang="pt-BR" b="0" i="1" smtClean="0">
                        <a:latin typeface="Cambria Math" panose="02040503050406030204" pitchFamily="18" charset="0"/>
                        <a:cs typeface="Times New Roman" panose="02020603050405020304" pitchFamily="18" charset="0"/>
                      </a:rPr>
                      <m:t>𝑓</m:t>
                    </m:r>
                    <m:d>
                      <m:dPr>
                        <m:ctrlPr>
                          <a:rPr lang="pt-BR" i="1" smtClean="0">
                            <a:latin typeface="Cambria Math" panose="02040503050406030204" pitchFamily="18" charset="0"/>
                            <a:cs typeface="Times New Roman" panose="02020603050405020304" pitchFamily="18" charset="0"/>
                          </a:rPr>
                        </m:ctrlPr>
                      </m:dPr>
                      <m:e>
                        <m:r>
                          <a:rPr lang="pt-BR" b="0" i="1" smtClean="0">
                            <a:latin typeface="Cambria Math" panose="02040503050406030204" pitchFamily="18" charset="0"/>
                            <a:cs typeface="Times New Roman" panose="02020603050405020304" pitchFamily="18" charset="0"/>
                          </a:rPr>
                          <m:t>𝑥</m:t>
                        </m:r>
                      </m:e>
                    </m:d>
                    <m:r>
                      <a:rPr lang="pt-BR" b="0" i="1" smtClean="0">
                        <a:latin typeface="Cambria Math" panose="02040503050406030204" pitchFamily="18" charset="0"/>
                        <a:cs typeface="Times New Roman" panose="02020603050405020304" pitchFamily="18" charset="0"/>
                      </a:rPr>
                      <m:t>=</m:t>
                    </m:r>
                    <m:r>
                      <a:rPr lang="en-US" b="0" i="1" smtClean="0">
                        <a:latin typeface="Cambria Math" panose="02040503050406030204" pitchFamily="18" charset="0"/>
                        <a:cs typeface="Times New Roman" panose="02020603050405020304" pitchFamily="18" charset="0"/>
                      </a:rPr>
                      <m:t>𝑚𝑎𝑥</m:t>
                    </m:r>
                    <m:r>
                      <a:rPr lang="en-US" b="0" i="1" smtClean="0">
                        <a:latin typeface="Cambria Math" panose="02040503050406030204" pitchFamily="18" charset="0"/>
                        <a:cs typeface="Times New Roman" panose="02020603050405020304" pitchFamily="18" charset="0"/>
                      </a:rPr>
                      <m:t>(0,</m:t>
                    </m:r>
                    <m:r>
                      <a:rPr lang="en-US" b="0" i="1" smtClean="0">
                        <a:latin typeface="Cambria Math" panose="02040503050406030204" pitchFamily="18" charset="0"/>
                        <a:cs typeface="Times New Roman" panose="02020603050405020304" pitchFamily="18" charset="0"/>
                      </a:rPr>
                      <m:t>𝑥</m:t>
                    </m:r>
                    <m:r>
                      <a:rPr lang="en-US" b="0" i="1" smtClean="0">
                        <a:latin typeface="Cambria Math" panose="02040503050406030204" pitchFamily="18" charset="0"/>
                        <a:cs typeface="Times New Roman" panose="02020603050405020304" pitchFamily="18" charset="0"/>
                      </a:rPr>
                      <m:t>)</m:t>
                    </m:r>
                  </m:oMath>
                </a14:m>
                <a:r>
                  <a:rPr lang="en-US" dirty="0">
                    <a:latin typeface="Times New Roman" panose="02020603050405020304" pitchFamily="18" charset="0"/>
                    <a:cs typeface="Times New Roman" panose="02020603050405020304" pitchFamily="18" charset="0"/>
                  </a:rPr>
                  <a:t>. It outputs the input directly if it is positive; otherwise, it outputs zero. We use it for Non-linearity, Sparsity, and Computational efficiency.</a:t>
                </a:r>
              </a:p>
              <a:p>
                <a:pPr lvl="1"/>
                <a:endParaRPr lang="en-US" b="1" dirty="0">
                  <a:latin typeface="Times New Roman" panose="02020603050405020304" pitchFamily="18" charset="0"/>
                  <a:cs typeface="Times New Roman" panose="02020603050405020304" pitchFamily="18" charset="0"/>
                </a:endParaRPr>
              </a:p>
              <a:p>
                <a:pPr marL="457200" lvl="1" indent="0">
                  <a:buNone/>
                </a:pPr>
                <a:r>
                  <a:rPr lang="en-US" b="1" dirty="0">
                    <a:latin typeface="Times New Roman" panose="02020603050405020304" pitchFamily="18" charset="0"/>
                    <a:cs typeface="Times New Roman" panose="02020603050405020304" pitchFamily="18" charset="0"/>
                  </a:rPr>
                  <a:t>  </a:t>
                </a:r>
              </a:p>
              <a:p>
                <a:pPr marL="457200" lvl="1" indent="0">
                  <a:buNone/>
                </a:pPr>
                <a:endParaRPr lang="en-US" b="1" dirty="0">
                  <a:latin typeface="Times New Roman" panose="02020603050405020304" pitchFamily="18" charset="0"/>
                  <a:cs typeface="Times New Roman" panose="02020603050405020304" pitchFamily="18" charset="0"/>
                </a:endParaRPr>
              </a:p>
              <a:p>
                <a:pPr marL="342900" lvl="1" indent="-342900"/>
                <a:r>
                  <a:rPr lang="en-US" sz="1800" b="1" dirty="0" err="1">
                    <a:latin typeface="Times New Roman" panose="02020603050405020304" pitchFamily="18" charset="0"/>
                    <a:cs typeface="Times New Roman" panose="02020603050405020304" pitchFamily="18" charset="0"/>
                  </a:rPr>
                  <a:t>Softmax</a:t>
                </a:r>
                <a:endParaRPr lang="en-US" sz="1800" b="1" dirty="0">
                  <a:latin typeface="Times New Roman" panose="02020603050405020304" pitchFamily="18" charset="0"/>
                  <a:cs typeface="Times New Roman" panose="02020603050405020304" pitchFamily="18" charset="0"/>
                </a:endParaRPr>
              </a:p>
              <a:p>
                <a:pPr lvl="1" algn="just">
                  <a:buFont typeface="Wingdings" panose="05000000000000000000" pitchFamily="2" charset="2"/>
                  <a:buChar char="q"/>
                </a:pPr>
                <a:r>
                  <a:rPr lang="en-US" dirty="0" err="1">
                    <a:latin typeface="Times New Roman" panose="02020603050405020304" pitchFamily="18" charset="0"/>
                    <a:cs typeface="Times New Roman" panose="02020603050405020304" pitchFamily="18" charset="0"/>
                  </a:rPr>
                  <a:t>Softmax</a:t>
                </a:r>
                <a:r>
                  <a:rPr lang="en-US" dirty="0">
                    <a:latin typeface="Times New Roman" panose="02020603050405020304" pitchFamily="18" charset="0"/>
                    <a:cs typeface="Times New Roman" panose="02020603050405020304" pitchFamily="18" charset="0"/>
                  </a:rPr>
                  <a:t> is the last activation function for a neural network that converts the output of the model into a probability distribution over multiple classes. It is ideal for multi-class classification tasks, allowing the model to predict probabilities for each class.</a:t>
                </a:r>
              </a:p>
              <a:p>
                <a:pPr marL="342900" lvl="1" indent="-342900"/>
                <a:r>
                  <a:rPr lang="en-US" sz="1800" b="1" dirty="0">
                    <a:latin typeface="Times New Roman" panose="02020603050405020304" pitchFamily="18" charset="0"/>
                    <a:cs typeface="Times New Roman" panose="02020603050405020304" pitchFamily="18" charset="0"/>
                  </a:rPr>
                  <a:t>Adam (Adaptive Moment Estimation)</a:t>
                </a:r>
              </a:p>
              <a:p>
                <a:pPr lvl="1" algn="just">
                  <a:buFont typeface="Wingdings" panose="05000000000000000000" pitchFamily="2" charset="2"/>
                  <a:buChar char="q"/>
                </a:pPr>
                <a:r>
                  <a:rPr lang="en-US" dirty="0">
                    <a:latin typeface="Times New Roman" panose="02020603050405020304" pitchFamily="18" charset="0"/>
                    <a:cs typeface="Times New Roman" panose="02020603050405020304" pitchFamily="18" charset="0"/>
                  </a:rPr>
                  <a:t>Adam is an optimization algorithm  It computes adaptive learning rates for each parameter based on the first and second moments of the gradients. It is used for</a:t>
                </a:r>
                <a:r>
                  <a:rPr lang="en-US" dirty="0"/>
                  <a:t> </a:t>
                </a:r>
                <a:r>
                  <a:rPr lang="en-US" dirty="0">
                    <a:latin typeface="Times New Roman" panose="02020603050405020304" pitchFamily="18" charset="0"/>
                    <a:cs typeface="Times New Roman" panose="02020603050405020304" pitchFamily="18" charset="0"/>
                  </a:rPr>
                  <a:t>Efficiency, Adaptive learning rates, and Good performance.</a:t>
                </a:r>
              </a:p>
              <a:p>
                <a:pPr marL="342900" lvl="1" indent="-342900"/>
                <a:r>
                  <a:rPr lang="en-US" sz="1800" b="1" dirty="0">
                    <a:latin typeface="Times New Roman" panose="02020603050405020304" pitchFamily="18" charset="0"/>
                    <a:cs typeface="Times New Roman" panose="02020603050405020304" pitchFamily="18" charset="0"/>
                  </a:rPr>
                  <a:t>Categorical Cross-Entropy</a:t>
                </a:r>
              </a:p>
              <a:p>
                <a:pPr marL="742950" lvl="2" indent="-342900" algn="just"/>
                <a:r>
                  <a:rPr lang="en-US" sz="1600" dirty="0">
                    <a:latin typeface="Times New Roman" panose="02020603050405020304" pitchFamily="18" charset="0"/>
                    <a:cs typeface="Times New Roman" panose="02020603050405020304" pitchFamily="18" charset="0"/>
                  </a:rPr>
                  <a:t>Categorical cross-entropy is a loss function that measures the difference between the predicted probability distribution and the true distribution of the classes. It is specifically designed for multi-class problems where each instance belongs to one class among multiple classes.</a:t>
                </a:r>
              </a:p>
              <a:p>
                <a:pPr lvl="1"/>
                <a:endParaRPr lang="en-US" b="1" dirty="0">
                  <a:latin typeface="Times New Roman" panose="02020603050405020304" pitchFamily="18" charset="0"/>
                  <a:cs typeface="Times New Roman" panose="02020603050405020304" pitchFamily="18" charset="0"/>
                </a:endParaRPr>
              </a:p>
              <a:p>
                <a:pPr lvl="1"/>
                <a:endParaRPr lang="en-US" b="1" dirty="0">
                  <a:latin typeface="Times New Roman" panose="02020603050405020304" pitchFamily="18" charset="0"/>
                  <a:cs typeface="Times New Roman" panose="02020603050405020304" pitchFamily="18" charset="0"/>
                </a:endParaRPr>
              </a:p>
            </p:txBody>
          </p:sp>
        </mc:Choice>
        <mc:Fallback xmlns="">
          <p:sp>
            <p:nvSpPr>
              <p:cNvPr id="3" name="Content Placeholder 2">
                <a:extLst>
                  <a:ext uri="{FF2B5EF4-FFF2-40B4-BE49-F238E27FC236}">
                    <a16:creationId xmlns:a16="http://schemas.microsoft.com/office/drawing/2014/main" id="{2AF3BA94-25C6-48B5-9F6A-6635A3D5752C}"/>
                  </a:ext>
                </a:extLst>
              </p:cNvPr>
              <p:cNvSpPr>
                <a:spLocks noGrp="1" noRot="1" noChangeAspect="1" noMove="1" noResize="1" noEditPoints="1" noAdjustHandles="1" noChangeArrowheads="1" noChangeShapeType="1" noTextEdit="1"/>
              </p:cNvSpPr>
              <p:nvPr>
                <p:ph idx="1"/>
              </p:nvPr>
            </p:nvSpPr>
            <p:spPr>
              <a:xfrm>
                <a:off x="1591007" y="782180"/>
                <a:ext cx="10075984" cy="6075820"/>
              </a:xfrm>
              <a:blipFill>
                <a:blip r:embed="rId2"/>
                <a:stretch>
                  <a:fillRect l="-423" t="-502" r="-302"/>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69610086-1E8D-36F3-3E8F-03F43656EDF0}"/>
              </a:ext>
            </a:extLst>
          </p:cNvPr>
          <p:cNvSpPr>
            <a:spLocks noGrp="1"/>
          </p:cNvSpPr>
          <p:nvPr>
            <p:ph type="sldNum" sz="quarter" idx="12"/>
          </p:nvPr>
        </p:nvSpPr>
        <p:spPr/>
        <p:txBody>
          <a:bodyPr/>
          <a:lstStyle/>
          <a:p>
            <a:r>
              <a:rPr lang="en-US" dirty="0" smtClean="0"/>
              <a:t>14</a:t>
            </a:r>
            <a:endParaRPr lang="en-US" dirty="0"/>
          </a:p>
        </p:txBody>
      </p:sp>
      <p:pic>
        <p:nvPicPr>
          <p:cNvPr id="6" name="Picture 5">
            <a:extLst>
              <a:ext uri="{FF2B5EF4-FFF2-40B4-BE49-F238E27FC236}">
                <a16:creationId xmlns:a16="http://schemas.microsoft.com/office/drawing/2014/main" id="{4A92CC27-C575-F9FD-061A-16AD878FEE27}"/>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5465624" y="1793631"/>
            <a:ext cx="2004339" cy="1074894"/>
          </a:xfrm>
          <a:prstGeom prst="rect">
            <a:avLst/>
          </a:prstGeom>
        </p:spPr>
      </p:pic>
    </p:spTree>
    <p:extLst>
      <p:ext uri="{BB962C8B-B14F-4D97-AF65-F5344CB8AC3E}">
        <p14:creationId xmlns:p14="http://schemas.microsoft.com/office/powerpoint/2010/main" val="216557673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7E2274-499C-6D37-64E8-B8163B640DEA}"/>
              </a:ext>
            </a:extLst>
          </p:cNvPr>
          <p:cNvSpPr>
            <a:spLocks noGrp="1"/>
          </p:cNvSpPr>
          <p:nvPr>
            <p:ph type="title"/>
          </p:nvPr>
        </p:nvSpPr>
        <p:spPr>
          <a:xfrm>
            <a:off x="1704902" y="622976"/>
            <a:ext cx="6850013" cy="694736"/>
          </a:xfrm>
        </p:spPr>
        <p:txBody>
          <a:bodyPr/>
          <a:lstStyle/>
          <a:p>
            <a:r>
              <a:rPr lang="en-US" dirty="0">
                <a:latin typeface="Times New Roman" panose="02020603050405020304" pitchFamily="18" charset="0"/>
                <a:cs typeface="Times New Roman" panose="02020603050405020304" pitchFamily="18" charset="0"/>
              </a:rPr>
              <a:t>Transfer Learning Models</a:t>
            </a:r>
          </a:p>
        </p:txBody>
      </p:sp>
      <p:graphicFrame>
        <p:nvGraphicFramePr>
          <p:cNvPr id="5" name="Content Placeholder 4">
            <a:extLst>
              <a:ext uri="{FF2B5EF4-FFF2-40B4-BE49-F238E27FC236}">
                <a16:creationId xmlns:a16="http://schemas.microsoft.com/office/drawing/2014/main" id="{6A3E18D2-9FAC-0221-E729-672256BABFB2}"/>
              </a:ext>
            </a:extLst>
          </p:cNvPr>
          <p:cNvGraphicFramePr>
            <a:graphicFrameLocks noGrp="1"/>
          </p:cNvGraphicFramePr>
          <p:nvPr>
            <p:ph idx="1"/>
            <p:extLst>
              <p:ext uri="{D42A27DB-BD31-4B8C-83A1-F6EECF244321}">
                <p14:modId xmlns:p14="http://schemas.microsoft.com/office/powerpoint/2010/main" val="835976598"/>
              </p:ext>
            </p:extLst>
          </p:nvPr>
        </p:nvGraphicFramePr>
        <p:xfrm>
          <a:off x="2004646" y="1591362"/>
          <a:ext cx="9486900" cy="3315384"/>
        </p:xfrm>
        <a:graphic>
          <a:graphicData uri="http://schemas.openxmlformats.org/drawingml/2006/table">
            <a:tbl>
              <a:tblPr firstRow="1" bandRow="1">
                <a:tableStyleId>{C083E6E3-FA7D-4D7B-A595-EF9225AFEA82}</a:tableStyleId>
              </a:tblPr>
              <a:tblGrid>
                <a:gridCol w="1364149">
                  <a:extLst>
                    <a:ext uri="{9D8B030D-6E8A-4147-A177-3AD203B41FA5}">
                      <a16:colId xmlns:a16="http://schemas.microsoft.com/office/drawing/2014/main" val="402843880"/>
                    </a:ext>
                  </a:extLst>
                </a:gridCol>
                <a:gridCol w="2880878">
                  <a:extLst>
                    <a:ext uri="{9D8B030D-6E8A-4147-A177-3AD203B41FA5}">
                      <a16:colId xmlns:a16="http://schemas.microsoft.com/office/drawing/2014/main" val="1183432626"/>
                    </a:ext>
                  </a:extLst>
                </a:gridCol>
                <a:gridCol w="2396977">
                  <a:extLst>
                    <a:ext uri="{9D8B030D-6E8A-4147-A177-3AD203B41FA5}">
                      <a16:colId xmlns:a16="http://schemas.microsoft.com/office/drawing/2014/main" val="2103502555"/>
                    </a:ext>
                  </a:extLst>
                </a:gridCol>
                <a:gridCol w="1171921">
                  <a:extLst>
                    <a:ext uri="{9D8B030D-6E8A-4147-A177-3AD203B41FA5}">
                      <a16:colId xmlns:a16="http://schemas.microsoft.com/office/drawing/2014/main" val="1609748219"/>
                    </a:ext>
                  </a:extLst>
                </a:gridCol>
                <a:gridCol w="1672975">
                  <a:extLst>
                    <a:ext uri="{9D8B030D-6E8A-4147-A177-3AD203B41FA5}">
                      <a16:colId xmlns:a16="http://schemas.microsoft.com/office/drawing/2014/main" val="3313103592"/>
                    </a:ext>
                  </a:extLst>
                </a:gridCol>
              </a:tblGrid>
              <a:tr h="480744">
                <a:tc>
                  <a:txBody>
                    <a:bodyPr/>
                    <a:lstStyle/>
                    <a:p>
                      <a:r>
                        <a:rPr lang="en-US" dirty="0">
                          <a:latin typeface="Times New Roman" panose="02020603050405020304" pitchFamily="18" charset="0"/>
                          <a:cs typeface="Times New Roman" panose="02020603050405020304" pitchFamily="18" charset="0"/>
                        </a:rPr>
                        <a:t>Models</a:t>
                      </a:r>
                    </a:p>
                  </a:txBody>
                  <a:tcPr/>
                </a:tc>
                <a:tc>
                  <a:txBody>
                    <a:bodyPr/>
                    <a:lstStyle/>
                    <a:p>
                      <a:r>
                        <a:rPr lang="en-US" dirty="0">
                          <a:latin typeface="Times New Roman" panose="02020603050405020304" pitchFamily="18" charset="0"/>
                          <a:cs typeface="Times New Roman" panose="02020603050405020304" pitchFamily="18" charset="0"/>
                        </a:rPr>
                        <a:t>Architecture Overview</a:t>
                      </a:r>
                    </a:p>
                  </a:txBody>
                  <a:tcPr/>
                </a:tc>
                <a:tc>
                  <a:txBody>
                    <a:bodyPr/>
                    <a:lstStyle/>
                    <a:p>
                      <a:r>
                        <a:rPr lang="en-US" dirty="0">
                          <a:latin typeface="Times New Roman" panose="02020603050405020304" pitchFamily="18" charset="0"/>
                          <a:cs typeface="Times New Roman" panose="02020603050405020304" pitchFamily="18" charset="0"/>
                        </a:rPr>
                        <a:t>Advantage</a:t>
                      </a:r>
                    </a:p>
                  </a:txBody>
                  <a:tcPr/>
                </a:tc>
                <a:tc>
                  <a:txBody>
                    <a:bodyPr/>
                    <a:lstStyle/>
                    <a:p>
                      <a:r>
                        <a:rPr lang="en-US" dirty="0">
                          <a:latin typeface="Times New Roman" panose="02020603050405020304" pitchFamily="18" charset="0"/>
                          <a:cs typeface="Times New Roman" panose="02020603050405020304" pitchFamily="18" charset="0"/>
                        </a:rPr>
                        <a:t>Use case</a:t>
                      </a:r>
                    </a:p>
                  </a:txBody>
                  <a:tcPr/>
                </a:tc>
                <a:tc>
                  <a:txBody>
                    <a:bodyPr/>
                    <a:lstStyle/>
                    <a:p>
                      <a:r>
                        <a:rPr lang="en-US" dirty="0">
                          <a:latin typeface="Times New Roman" panose="02020603050405020304" pitchFamily="18" charset="0"/>
                          <a:cs typeface="Times New Roman" panose="02020603050405020304" pitchFamily="18" charset="0"/>
                        </a:rPr>
                        <a:t>Other Version</a:t>
                      </a:r>
                    </a:p>
                  </a:txBody>
                  <a:tcPr/>
                </a:tc>
                <a:extLst>
                  <a:ext uri="{0D108BD9-81ED-4DB2-BD59-A6C34878D82A}">
                    <a16:rowId xmlns:a16="http://schemas.microsoft.com/office/drawing/2014/main" val="1125401738"/>
                  </a:ext>
                </a:extLst>
              </a:tr>
              <a:tr h="480744">
                <a:tc>
                  <a:txBody>
                    <a:bodyPr/>
                    <a:lstStyle/>
                    <a:p>
                      <a:r>
                        <a:rPr lang="en-US" sz="1600" dirty="0">
                          <a:latin typeface="Times New Roman" panose="02020603050405020304" pitchFamily="18" charset="0"/>
                          <a:cs typeface="Times New Roman" panose="02020603050405020304" pitchFamily="18" charset="0"/>
                        </a:rPr>
                        <a:t>Inception-V3</a:t>
                      </a:r>
                    </a:p>
                  </a:txBody>
                  <a:tcPr/>
                </a:tc>
                <a:tc>
                  <a:txBody>
                    <a:bodyPr/>
                    <a:lstStyle/>
                    <a:p>
                      <a:pPr algn="just"/>
                      <a:r>
                        <a:rPr lang="en-US" sz="1400" dirty="0">
                          <a:latin typeface="Times New Roman" panose="02020603050405020304" pitchFamily="18" charset="0"/>
                          <a:cs typeface="Times New Roman" panose="02020603050405020304" pitchFamily="18" charset="0"/>
                        </a:rPr>
                        <a:t>Expands both depth and width using "Inception modules" with multiple kernel sizes to capture features at various scales.</a:t>
                      </a:r>
                    </a:p>
                  </a:txBody>
                  <a:tcPr/>
                </a:tc>
                <a:tc>
                  <a:txBody>
                    <a:bodyPr/>
                    <a:lstStyle/>
                    <a:p>
                      <a:pPr algn="just"/>
                      <a:r>
                        <a:rPr lang="en-US" sz="1400" kern="1200" dirty="0">
                          <a:solidFill>
                            <a:schemeClr val="dk1"/>
                          </a:solidFill>
                          <a:latin typeface="Times New Roman" panose="02020603050405020304" pitchFamily="18" charset="0"/>
                          <a:cs typeface="Times New Roman" panose="02020603050405020304" pitchFamily="18" charset="0"/>
                        </a:rPr>
                        <a:t>Efficient in handling large image datasets </a:t>
                      </a:r>
                      <a:endParaRPr lang="en-US" sz="1400" kern="1200" dirty="0">
                        <a:solidFill>
                          <a:schemeClr val="dk1"/>
                        </a:solidFill>
                        <a:latin typeface="Times New Roman" panose="02020603050405020304" pitchFamily="18" charset="0"/>
                        <a:ea typeface="+mn-ea"/>
                        <a:cs typeface="Times New Roman" panose="02020603050405020304" pitchFamily="18" charset="0"/>
                      </a:endParaRPr>
                    </a:p>
                  </a:txBody>
                  <a:tcPr/>
                </a:tc>
                <a:tc>
                  <a:txBody>
                    <a:bodyPr/>
                    <a:lstStyle/>
                    <a:p>
                      <a:r>
                        <a:rPr lang="en-US" sz="1400" kern="1200" dirty="0">
                          <a:solidFill>
                            <a:schemeClr val="dk1"/>
                          </a:solidFill>
                          <a:latin typeface="Times New Roman" panose="02020603050405020304" pitchFamily="18" charset="0"/>
                          <a:cs typeface="Times New Roman" panose="02020603050405020304" pitchFamily="18" charset="0"/>
                        </a:rPr>
                        <a:t>Efficient for complex tasks</a:t>
                      </a:r>
                      <a:endParaRPr lang="en-US" sz="1400" kern="1200" dirty="0">
                        <a:solidFill>
                          <a:schemeClr val="dk1"/>
                        </a:solidFill>
                        <a:latin typeface="Times New Roman" panose="02020603050405020304" pitchFamily="18" charset="0"/>
                        <a:ea typeface="+mn-ea"/>
                        <a:cs typeface="Times New Roman" panose="02020603050405020304" pitchFamily="18" charset="0"/>
                      </a:endParaRPr>
                    </a:p>
                  </a:txBody>
                  <a:tcPr/>
                </a:tc>
                <a:tc>
                  <a:txBody>
                    <a:bodyPr/>
                    <a:lstStyle/>
                    <a:p>
                      <a:r>
                        <a:rPr lang="en-US" sz="1400" kern="1200" dirty="0">
                          <a:solidFill>
                            <a:schemeClr val="dk1"/>
                          </a:solidFill>
                          <a:latin typeface="Times New Roman" panose="02020603050405020304" pitchFamily="18" charset="0"/>
                          <a:cs typeface="Times New Roman" panose="02020603050405020304" pitchFamily="18" charset="0"/>
                        </a:rPr>
                        <a:t>Inception-V1 and Inception-V2</a:t>
                      </a:r>
                      <a:endParaRPr lang="en-US" sz="1400" kern="1200" dirty="0">
                        <a:solidFill>
                          <a:schemeClr val="dk1"/>
                        </a:solidFill>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2929175759"/>
                  </a:ext>
                </a:extLst>
              </a:tr>
              <a:tr h="480744">
                <a:tc>
                  <a:txBody>
                    <a:bodyPr/>
                    <a:lstStyle/>
                    <a:p>
                      <a:r>
                        <a:rPr lang="en-US" sz="1600" dirty="0">
                          <a:latin typeface="Times New Roman" panose="02020603050405020304" pitchFamily="18" charset="0"/>
                          <a:cs typeface="Times New Roman" panose="02020603050405020304" pitchFamily="18" charset="0"/>
                        </a:rPr>
                        <a:t>ResNet152-v2</a:t>
                      </a:r>
                    </a:p>
                  </a:txBody>
                  <a:tcPr/>
                </a:tc>
                <a:tc>
                  <a:txBody>
                    <a:bodyPr/>
                    <a:lstStyle/>
                    <a:p>
                      <a:pPr algn="just"/>
                      <a:r>
                        <a:rPr lang="en-US" sz="1400" kern="1200" dirty="0">
                          <a:solidFill>
                            <a:schemeClr val="dk1"/>
                          </a:solidFill>
                          <a:latin typeface="Times New Roman" panose="02020603050405020304" pitchFamily="18" charset="0"/>
                          <a:cs typeface="Times New Roman" panose="02020603050405020304" pitchFamily="18" charset="0"/>
                        </a:rPr>
                        <a:t>Solve the vanishing gradient problem and enhance performance by refined batch normalization and activation ordering.</a:t>
                      </a:r>
                      <a:endParaRPr lang="en-US" sz="1400" kern="1200" dirty="0">
                        <a:solidFill>
                          <a:schemeClr val="dk1"/>
                        </a:solidFill>
                        <a:latin typeface="Times New Roman" panose="02020603050405020304" pitchFamily="18" charset="0"/>
                        <a:ea typeface="+mn-ea"/>
                        <a:cs typeface="Times New Roman" panose="02020603050405020304" pitchFamily="18" charset="0"/>
                      </a:endParaRPr>
                    </a:p>
                  </a:txBody>
                  <a:tcPr/>
                </a:tc>
                <a:tc>
                  <a:txBody>
                    <a:bodyPr/>
                    <a:lstStyle/>
                    <a:p>
                      <a:pPr marL="0" algn="just" defTabSz="457200" rtl="0" eaLnBrk="1" latinLnBrk="0" hangingPunct="1"/>
                      <a:r>
                        <a:rPr lang="en-US" sz="1400" kern="1200" dirty="0">
                          <a:solidFill>
                            <a:schemeClr val="dk1"/>
                          </a:solidFill>
                          <a:latin typeface="Times New Roman" panose="02020603050405020304" pitchFamily="18" charset="0"/>
                          <a:cs typeface="Times New Roman" panose="02020603050405020304" pitchFamily="18" charset="0"/>
                        </a:rPr>
                        <a:t>With its 152 layers, is effective for complex feature extraction and improves model generalization.</a:t>
                      </a:r>
                      <a:endParaRPr lang="en-US" sz="1400" kern="1200" dirty="0">
                        <a:solidFill>
                          <a:schemeClr val="dk1"/>
                        </a:solidFill>
                        <a:latin typeface="Times New Roman" panose="02020603050405020304" pitchFamily="18" charset="0"/>
                        <a:ea typeface="+mn-ea"/>
                        <a:cs typeface="Times New Roman" panose="02020603050405020304" pitchFamily="18" charset="0"/>
                      </a:endParaRPr>
                    </a:p>
                  </a:txBody>
                  <a:tcPr/>
                </a:tc>
                <a:tc>
                  <a:txBody>
                    <a:bodyPr/>
                    <a:lstStyle/>
                    <a:p>
                      <a:r>
                        <a:rPr lang="en-US" sz="1400" kern="1200" dirty="0">
                          <a:solidFill>
                            <a:schemeClr val="dk1"/>
                          </a:solidFill>
                          <a:latin typeface="Times New Roman" panose="02020603050405020304" pitchFamily="18" charset="0"/>
                          <a:cs typeface="Times New Roman" panose="02020603050405020304" pitchFamily="18" charset="0"/>
                        </a:rPr>
                        <a:t>Capture intricate details in images.</a:t>
                      </a:r>
                      <a:endParaRPr lang="en-US" sz="1400" kern="1200" dirty="0">
                        <a:solidFill>
                          <a:schemeClr val="dk1"/>
                        </a:solidFill>
                        <a:latin typeface="Times New Roman" panose="02020603050405020304" pitchFamily="18" charset="0"/>
                        <a:ea typeface="+mn-ea"/>
                        <a:cs typeface="Times New Roman" panose="02020603050405020304" pitchFamily="18" charset="0"/>
                      </a:endParaRPr>
                    </a:p>
                  </a:txBody>
                  <a:tcPr/>
                </a:tc>
                <a:tc>
                  <a:txBody>
                    <a:bodyPr/>
                    <a:lstStyle/>
                    <a:p>
                      <a:r>
                        <a:rPr lang="en-US" sz="1400" kern="1200" dirty="0" err="1">
                          <a:solidFill>
                            <a:schemeClr val="dk1"/>
                          </a:solidFill>
                          <a:latin typeface="Times New Roman" panose="02020603050405020304" pitchFamily="18" charset="0"/>
                          <a:cs typeface="Times New Roman" panose="02020603050405020304" pitchFamily="18" charset="0"/>
                        </a:rPr>
                        <a:t>ResNet</a:t>
                      </a:r>
                      <a:r>
                        <a:rPr lang="en-US" sz="1400" kern="1200" dirty="0">
                          <a:solidFill>
                            <a:schemeClr val="dk1"/>
                          </a:solidFill>
                          <a:latin typeface="Times New Roman" panose="02020603050405020304" pitchFamily="18" charset="0"/>
                          <a:cs typeface="Times New Roman" panose="02020603050405020304" pitchFamily="18" charset="0"/>
                        </a:rPr>
                        <a:t> 50, </a:t>
                      </a:r>
                      <a:r>
                        <a:rPr lang="en-US" sz="1400" kern="1200" dirty="0" err="1">
                          <a:solidFill>
                            <a:schemeClr val="dk1"/>
                          </a:solidFill>
                          <a:latin typeface="Times New Roman" panose="02020603050405020304" pitchFamily="18" charset="0"/>
                          <a:cs typeface="Times New Roman" panose="02020603050405020304" pitchFamily="18" charset="0"/>
                        </a:rPr>
                        <a:t>ResNet</a:t>
                      </a:r>
                      <a:r>
                        <a:rPr lang="en-US" sz="1400" kern="1200" dirty="0">
                          <a:solidFill>
                            <a:schemeClr val="dk1"/>
                          </a:solidFill>
                          <a:latin typeface="Times New Roman" panose="02020603050405020304" pitchFamily="18" charset="0"/>
                          <a:cs typeface="Times New Roman" panose="02020603050405020304" pitchFamily="18" charset="0"/>
                        </a:rPr>
                        <a:t> 101, ResNet151-v2</a:t>
                      </a:r>
                      <a:endParaRPr lang="en-US" sz="1400" kern="1200" dirty="0">
                        <a:solidFill>
                          <a:schemeClr val="dk1"/>
                        </a:solidFill>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3320617764"/>
                  </a:ext>
                </a:extLst>
              </a:tr>
              <a:tr h="552060">
                <a:tc>
                  <a:txBody>
                    <a:bodyPr/>
                    <a:lstStyle/>
                    <a:p>
                      <a:r>
                        <a:rPr lang="en-US" sz="1600" dirty="0">
                          <a:latin typeface="Times New Roman" panose="02020603050405020304" pitchFamily="18" charset="0"/>
                          <a:cs typeface="Times New Roman" panose="02020603050405020304" pitchFamily="18" charset="0"/>
                        </a:rPr>
                        <a:t>VGG-16</a:t>
                      </a:r>
                    </a:p>
                  </a:txBody>
                  <a:tcPr/>
                </a:tc>
                <a:tc>
                  <a:txBody>
                    <a:bodyPr/>
                    <a:lstStyle/>
                    <a:p>
                      <a:r>
                        <a:rPr lang="en-US" sz="1400" kern="1200" dirty="0">
                          <a:solidFill>
                            <a:schemeClr val="dk1"/>
                          </a:solidFill>
                          <a:latin typeface="Times New Roman" panose="02020603050405020304" pitchFamily="18" charset="0"/>
                          <a:cs typeface="Times New Roman" panose="02020603050405020304" pitchFamily="18" charset="0"/>
                        </a:rPr>
                        <a:t>Simpler architecture with 16 weight layers using alternating convolutional and max-pooling layers, small 3x3 filters.</a:t>
                      </a:r>
                      <a:endParaRPr lang="en-US" sz="1400" kern="1200" dirty="0">
                        <a:solidFill>
                          <a:schemeClr val="dk1"/>
                        </a:solidFill>
                        <a:latin typeface="Times New Roman" panose="02020603050405020304" pitchFamily="18" charset="0"/>
                        <a:ea typeface="+mn-ea"/>
                        <a:cs typeface="Times New Roman" panose="02020603050405020304" pitchFamily="18" charset="0"/>
                      </a:endParaRPr>
                    </a:p>
                  </a:txBody>
                  <a:tcPr/>
                </a:tc>
                <a:tc>
                  <a:txBody>
                    <a:bodyPr/>
                    <a:lstStyle/>
                    <a:p>
                      <a:r>
                        <a:rPr lang="en-US" sz="1400" kern="1200" dirty="0">
                          <a:solidFill>
                            <a:schemeClr val="dk1"/>
                          </a:solidFill>
                          <a:latin typeface="Times New Roman" panose="02020603050405020304" pitchFamily="18" charset="0"/>
                          <a:cs typeface="Times New Roman" panose="02020603050405020304" pitchFamily="18" charset="0"/>
                        </a:rPr>
                        <a:t>Simple and effective in image classification</a:t>
                      </a:r>
                      <a:endParaRPr lang="en-US" sz="1400" kern="1200" dirty="0">
                        <a:solidFill>
                          <a:schemeClr val="dk1"/>
                        </a:solidFill>
                        <a:latin typeface="Times New Roman" panose="02020603050405020304" pitchFamily="18" charset="0"/>
                        <a:ea typeface="+mn-ea"/>
                        <a:cs typeface="Times New Roman" panose="02020603050405020304" pitchFamily="18" charset="0"/>
                      </a:endParaRPr>
                    </a:p>
                  </a:txBody>
                  <a:tcPr/>
                </a:tc>
                <a:tc>
                  <a:txBody>
                    <a:bodyPr/>
                    <a:lstStyle/>
                    <a:p>
                      <a:pPr marL="0" algn="l" defTabSz="457200" rtl="0" eaLnBrk="1" latinLnBrk="0" hangingPunct="1"/>
                      <a:r>
                        <a:rPr lang="en-US" sz="1400" kern="1200" dirty="0">
                          <a:solidFill>
                            <a:schemeClr val="dk1"/>
                          </a:solidFill>
                          <a:latin typeface="Times New Roman" panose="02020603050405020304" pitchFamily="18" charset="0"/>
                          <a:cs typeface="Times New Roman" panose="02020603050405020304" pitchFamily="18" charset="0"/>
                        </a:rPr>
                        <a:t>well-suited for transfer learning</a:t>
                      </a:r>
                      <a:endParaRPr lang="en-US" sz="1400" kern="1200" dirty="0">
                        <a:solidFill>
                          <a:schemeClr val="dk1"/>
                        </a:solidFill>
                        <a:latin typeface="Times New Roman" panose="02020603050405020304" pitchFamily="18" charset="0"/>
                        <a:ea typeface="+mn-ea"/>
                        <a:cs typeface="Times New Roman" panose="02020603050405020304" pitchFamily="18" charset="0"/>
                      </a:endParaRPr>
                    </a:p>
                  </a:txBody>
                  <a:tcPr/>
                </a:tc>
                <a:tc>
                  <a:txBody>
                    <a:bodyPr/>
                    <a:lstStyle/>
                    <a:p>
                      <a:r>
                        <a:rPr lang="en-US" sz="1400" kern="1200" dirty="0">
                          <a:solidFill>
                            <a:schemeClr val="dk1"/>
                          </a:solidFill>
                          <a:latin typeface="Times New Roman" panose="02020603050405020304" pitchFamily="18" charset="0"/>
                          <a:cs typeface="Times New Roman" panose="02020603050405020304" pitchFamily="18" charset="0"/>
                        </a:rPr>
                        <a:t>VGG-19</a:t>
                      </a:r>
                      <a:endParaRPr lang="en-US" sz="1400" kern="1200" dirty="0">
                        <a:solidFill>
                          <a:schemeClr val="dk1"/>
                        </a:solidFill>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1435028230"/>
                  </a:ext>
                </a:extLst>
              </a:tr>
            </a:tbl>
          </a:graphicData>
        </a:graphic>
      </p:graphicFrame>
      <p:sp>
        <p:nvSpPr>
          <p:cNvPr id="4" name="Slide Number Placeholder 3">
            <a:extLst>
              <a:ext uri="{FF2B5EF4-FFF2-40B4-BE49-F238E27FC236}">
                <a16:creationId xmlns:a16="http://schemas.microsoft.com/office/drawing/2014/main" id="{BB8B0495-3077-EB0E-DA57-C2F3E7B01A9E}"/>
              </a:ext>
            </a:extLst>
          </p:cNvPr>
          <p:cNvSpPr>
            <a:spLocks noGrp="1"/>
          </p:cNvSpPr>
          <p:nvPr>
            <p:ph type="sldNum" sz="quarter" idx="12"/>
          </p:nvPr>
        </p:nvSpPr>
        <p:spPr/>
        <p:txBody>
          <a:bodyPr/>
          <a:lstStyle/>
          <a:p>
            <a:r>
              <a:rPr lang="en-US" dirty="0" smtClean="0"/>
              <a:t>15</a:t>
            </a:r>
            <a:endParaRPr lang="en-US" dirty="0"/>
          </a:p>
        </p:txBody>
      </p:sp>
      <p:sp>
        <p:nvSpPr>
          <p:cNvPr id="6" name="TextBox 5">
            <a:extLst>
              <a:ext uri="{FF2B5EF4-FFF2-40B4-BE49-F238E27FC236}">
                <a16:creationId xmlns:a16="http://schemas.microsoft.com/office/drawing/2014/main" id="{A84104CC-5166-09B5-B028-20998841D57F}"/>
              </a:ext>
            </a:extLst>
          </p:cNvPr>
          <p:cNvSpPr txBox="1"/>
          <p:nvPr/>
        </p:nvSpPr>
        <p:spPr>
          <a:xfrm>
            <a:off x="5234734" y="5112749"/>
            <a:ext cx="4167553" cy="307777"/>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Table 6: Overview of the TL models</a:t>
            </a:r>
          </a:p>
        </p:txBody>
      </p:sp>
    </p:spTree>
    <p:extLst>
      <p:ext uri="{BB962C8B-B14F-4D97-AF65-F5344CB8AC3E}">
        <p14:creationId xmlns:p14="http://schemas.microsoft.com/office/powerpoint/2010/main" val="135479288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2BCB3D-C579-FE86-44F8-EC398E2841F1}"/>
              </a:ext>
            </a:extLst>
          </p:cNvPr>
          <p:cNvSpPr>
            <a:spLocks noGrp="1"/>
          </p:cNvSpPr>
          <p:nvPr>
            <p:ph type="title"/>
          </p:nvPr>
        </p:nvSpPr>
        <p:spPr>
          <a:xfrm>
            <a:off x="1608186" y="690224"/>
            <a:ext cx="5117929" cy="598021"/>
          </a:xfrm>
        </p:spPr>
        <p:txBody>
          <a:bodyPr>
            <a:normAutofit/>
          </a:bodyPr>
          <a:lstStyle/>
          <a:p>
            <a:r>
              <a:rPr lang="en-US" sz="2800" dirty="0">
                <a:latin typeface="Times New Roman" panose="02020603050405020304" pitchFamily="18" charset="0"/>
                <a:cs typeface="Times New Roman" panose="02020603050405020304" pitchFamily="18" charset="0"/>
              </a:rPr>
              <a:t>Explainable Artificial Intelligence</a:t>
            </a:r>
          </a:p>
        </p:txBody>
      </p:sp>
      <p:pic>
        <p:nvPicPr>
          <p:cNvPr id="6" name="Content Placeholder 5">
            <a:extLst>
              <a:ext uri="{FF2B5EF4-FFF2-40B4-BE49-F238E27FC236}">
                <a16:creationId xmlns:a16="http://schemas.microsoft.com/office/drawing/2014/main" id="{30F2B302-D7A3-2E80-626D-FE6E6EAC5879}"/>
              </a:ext>
            </a:extLst>
          </p:cNvPr>
          <p:cNvPicPr>
            <a:picLocks noGrp="1" noChangeAspect="1"/>
          </p:cNvPicPr>
          <p:nvPr>
            <p:ph idx="1"/>
          </p:nvPr>
        </p:nvPicPr>
        <p:blipFill>
          <a:blip r:embed="rId2" cstate="hqprint">
            <a:extLst>
              <a:ext uri="{28A0092B-C50C-407E-A947-70E740481C1C}">
                <a14:useLocalDpi xmlns:a14="http://schemas.microsoft.com/office/drawing/2010/main" val="0"/>
              </a:ext>
            </a:extLst>
          </a:blip>
          <a:stretch>
            <a:fillRect/>
          </a:stretch>
        </p:blipFill>
        <p:spPr>
          <a:xfrm>
            <a:off x="9176037" y="2084305"/>
            <a:ext cx="2267956" cy="2083249"/>
          </a:xfrm>
        </p:spPr>
      </p:pic>
      <p:sp>
        <p:nvSpPr>
          <p:cNvPr id="4" name="Slide Number Placeholder 3">
            <a:extLst>
              <a:ext uri="{FF2B5EF4-FFF2-40B4-BE49-F238E27FC236}">
                <a16:creationId xmlns:a16="http://schemas.microsoft.com/office/drawing/2014/main" id="{6F67537B-E270-E5AF-32F1-7D38950F0C62}"/>
              </a:ext>
            </a:extLst>
          </p:cNvPr>
          <p:cNvSpPr>
            <a:spLocks noGrp="1"/>
          </p:cNvSpPr>
          <p:nvPr>
            <p:ph type="sldNum" sz="quarter" idx="12"/>
          </p:nvPr>
        </p:nvSpPr>
        <p:spPr/>
        <p:txBody>
          <a:bodyPr/>
          <a:lstStyle/>
          <a:p>
            <a:r>
              <a:rPr lang="en-US" dirty="0" smtClean="0"/>
              <a:t>16</a:t>
            </a:r>
            <a:endParaRPr lang="en-US" dirty="0"/>
          </a:p>
        </p:txBody>
      </p:sp>
      <p:sp>
        <p:nvSpPr>
          <p:cNvPr id="7" name="TextBox 6">
            <a:extLst>
              <a:ext uri="{FF2B5EF4-FFF2-40B4-BE49-F238E27FC236}">
                <a16:creationId xmlns:a16="http://schemas.microsoft.com/office/drawing/2014/main" id="{3633F112-71CB-E49F-7076-4C2CDBD7E4BE}"/>
              </a:ext>
            </a:extLst>
          </p:cNvPr>
          <p:cNvSpPr txBox="1"/>
          <p:nvPr/>
        </p:nvSpPr>
        <p:spPr>
          <a:xfrm>
            <a:off x="1789234" y="1180399"/>
            <a:ext cx="10229851" cy="3293209"/>
          </a:xfrm>
          <a:prstGeom prst="rect">
            <a:avLst/>
          </a:prstGeom>
          <a:noFill/>
        </p:spPr>
        <p:txBody>
          <a:bodyPr wrap="square" rtlCol="0">
            <a:spAutoFit/>
          </a:bodyPr>
          <a:lstStyle/>
          <a:p>
            <a:pPr marL="285750" indent="-285750" algn="just">
              <a:buFont typeface="Wingdings" panose="05000000000000000000" pitchFamily="2" charset="2"/>
              <a:buChar char="q"/>
            </a:pPr>
            <a:r>
              <a:rPr lang="en-US" sz="1600" dirty="0">
                <a:latin typeface="Times New Roman" panose="02020603050405020304" pitchFamily="18" charset="0"/>
                <a:cs typeface="Times New Roman" panose="02020603050405020304" pitchFamily="18" charset="0"/>
              </a:rPr>
              <a:t>Explainable AI (XAI) is essential in enhancing the interpretability of deep learning models, particularly in sensitive applications such as plant disease detection. As deep learning models often operate as black boxes, understanding their decision-making processes can help build trust among users, facilitate knowledge transfer, and ensure ethical deployment</a:t>
            </a:r>
          </a:p>
          <a:p>
            <a:pPr marL="285750" indent="-285750" algn="just">
              <a:buFont typeface="Wingdings" panose="05000000000000000000" pitchFamily="2" charset="2"/>
              <a:buChar char="q"/>
            </a:pPr>
            <a:endParaRPr lang="en-US" sz="1600" dirty="0">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v"/>
            </a:pPr>
            <a:r>
              <a:rPr lang="en-US" sz="1600" dirty="0">
                <a:latin typeface="Times New Roman" panose="02020603050405020304" pitchFamily="18" charset="0"/>
                <a:cs typeface="Times New Roman" panose="02020603050405020304" pitchFamily="18" charset="0"/>
              </a:rPr>
              <a:t>Interpretation of Model Predictions.</a:t>
            </a:r>
          </a:p>
          <a:p>
            <a:pPr marL="285750" indent="-285750" algn="just">
              <a:buFont typeface="Wingdings" panose="05000000000000000000" pitchFamily="2" charset="2"/>
              <a:buChar char="v"/>
            </a:pPr>
            <a:r>
              <a:rPr lang="en-US" sz="1600" dirty="0">
                <a:latin typeface="Times New Roman" panose="02020603050405020304" pitchFamily="18" charset="0"/>
                <a:cs typeface="Times New Roman" panose="02020603050405020304" pitchFamily="18" charset="0"/>
              </a:rPr>
              <a:t>Identifying Areas for Improvement.</a:t>
            </a:r>
          </a:p>
          <a:p>
            <a:pPr marL="285750" indent="-285750" algn="just">
              <a:buFont typeface="Wingdings" panose="05000000000000000000" pitchFamily="2" charset="2"/>
              <a:buChar char="v"/>
            </a:pPr>
            <a:r>
              <a:rPr lang="en-US" sz="1600" dirty="0">
                <a:latin typeface="Times New Roman" panose="02020603050405020304" pitchFamily="18" charset="0"/>
                <a:cs typeface="Times New Roman" panose="02020603050405020304" pitchFamily="18" charset="0"/>
              </a:rPr>
              <a:t>Enhancing User Trust and Adoption.</a:t>
            </a:r>
          </a:p>
          <a:p>
            <a:pPr marL="285750" indent="-285750" algn="just">
              <a:buFont typeface="Wingdings" panose="05000000000000000000" pitchFamily="2" charset="2"/>
              <a:buChar char="v"/>
            </a:pPr>
            <a:r>
              <a:rPr lang="en-US" sz="1600" dirty="0">
                <a:latin typeface="Times New Roman" panose="02020603050405020304" pitchFamily="18" charset="0"/>
                <a:cs typeface="Times New Roman" panose="02020603050405020304" pitchFamily="18" charset="0"/>
              </a:rPr>
              <a:t>Supporting Diagnostic Decision-Making.</a:t>
            </a:r>
          </a:p>
          <a:p>
            <a:pPr marL="285750" indent="-285750" algn="just">
              <a:buFont typeface="Wingdings" panose="05000000000000000000" pitchFamily="2" charset="2"/>
              <a:buChar char="v"/>
            </a:pPr>
            <a:r>
              <a:rPr lang="en-US" sz="1600" dirty="0">
                <a:latin typeface="Times New Roman" panose="02020603050405020304" pitchFamily="18" charset="0"/>
                <a:cs typeface="Times New Roman" panose="02020603050405020304" pitchFamily="18" charset="0"/>
              </a:rPr>
              <a:t>Facilitating Education and Training.</a:t>
            </a:r>
          </a:p>
          <a:p>
            <a:endParaRPr lang="en-US" sz="1600" dirty="0">
              <a:latin typeface="Times New Roman" panose="02020603050405020304" pitchFamily="18" charset="0"/>
              <a:cs typeface="Times New Roman" panose="02020603050405020304" pitchFamily="18" charset="0"/>
            </a:endParaRPr>
          </a:p>
          <a:p>
            <a:endParaRPr lang="en-US" sz="1600" dirty="0">
              <a:latin typeface="Times New Roman" panose="02020603050405020304" pitchFamily="18" charset="0"/>
              <a:cs typeface="Times New Roman" panose="02020603050405020304" pitchFamily="18" charset="0"/>
            </a:endParaRPr>
          </a:p>
          <a:p>
            <a:endParaRPr lang="en-US" sz="1600" dirty="0">
              <a:latin typeface="Times New Roman" panose="02020603050405020304" pitchFamily="18" charset="0"/>
              <a:cs typeface="Times New Roman" panose="02020603050405020304" pitchFamily="18" charset="0"/>
            </a:endParaRPr>
          </a:p>
        </p:txBody>
      </p:sp>
      <p:pic>
        <p:nvPicPr>
          <p:cNvPr id="10" name="Picture 9">
            <a:extLst>
              <a:ext uri="{FF2B5EF4-FFF2-40B4-BE49-F238E27FC236}">
                <a16:creationId xmlns:a16="http://schemas.microsoft.com/office/drawing/2014/main" id="{B1CAD2F1-F0BF-64A5-B1BD-5DF1E7D1DC31}"/>
              </a:ext>
            </a:extLst>
          </p:cNvPr>
          <p:cNvPicPr>
            <a:picLocks noChangeAspect="1"/>
          </p:cNvPicPr>
          <p:nvPr/>
        </p:nvPicPr>
        <p:blipFill>
          <a:blip r:embed="rId3"/>
          <a:stretch>
            <a:fillRect/>
          </a:stretch>
        </p:blipFill>
        <p:spPr>
          <a:xfrm>
            <a:off x="3614902" y="3667875"/>
            <a:ext cx="5561135" cy="2591816"/>
          </a:xfrm>
          <a:prstGeom prst="rect">
            <a:avLst/>
          </a:prstGeom>
        </p:spPr>
      </p:pic>
      <p:sp>
        <p:nvSpPr>
          <p:cNvPr id="11" name="TextBox 10">
            <a:extLst>
              <a:ext uri="{FF2B5EF4-FFF2-40B4-BE49-F238E27FC236}">
                <a16:creationId xmlns:a16="http://schemas.microsoft.com/office/drawing/2014/main" id="{85C97FB6-8A33-43D0-C776-5E9C2A5DE4FD}"/>
              </a:ext>
            </a:extLst>
          </p:cNvPr>
          <p:cNvSpPr txBox="1"/>
          <p:nvPr/>
        </p:nvSpPr>
        <p:spPr>
          <a:xfrm>
            <a:off x="5354320" y="6259691"/>
            <a:ext cx="2092766" cy="307777"/>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Figure 4: explainable AI </a:t>
            </a:r>
          </a:p>
        </p:txBody>
      </p:sp>
    </p:spTree>
    <p:extLst>
      <p:ext uri="{BB962C8B-B14F-4D97-AF65-F5344CB8AC3E}">
        <p14:creationId xmlns:p14="http://schemas.microsoft.com/office/powerpoint/2010/main" val="208261662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ED552A-F89B-6E32-233C-E60C3C108C16}"/>
              </a:ext>
            </a:extLst>
          </p:cNvPr>
          <p:cNvSpPr>
            <a:spLocks noGrp="1"/>
          </p:cNvSpPr>
          <p:nvPr>
            <p:ph type="title"/>
          </p:nvPr>
        </p:nvSpPr>
        <p:spPr>
          <a:xfrm>
            <a:off x="1784034" y="605391"/>
            <a:ext cx="6911560" cy="729905"/>
          </a:xfrm>
        </p:spPr>
        <p:txBody>
          <a:bodyPr/>
          <a:lstStyle/>
          <a:p>
            <a:r>
              <a:rPr lang="en-US" dirty="0">
                <a:latin typeface="Times New Roman" panose="02020603050405020304" pitchFamily="18" charset="0"/>
                <a:cs typeface="Times New Roman" panose="02020603050405020304" pitchFamily="18" charset="0"/>
              </a:rPr>
              <a:t>Model Training and Implementation</a:t>
            </a:r>
          </a:p>
        </p:txBody>
      </p:sp>
      <p:sp>
        <p:nvSpPr>
          <p:cNvPr id="3" name="Content Placeholder 2">
            <a:extLst>
              <a:ext uri="{FF2B5EF4-FFF2-40B4-BE49-F238E27FC236}">
                <a16:creationId xmlns:a16="http://schemas.microsoft.com/office/drawing/2014/main" id="{507A2060-C135-EBBD-F95D-03465AE4F554}"/>
              </a:ext>
            </a:extLst>
          </p:cNvPr>
          <p:cNvSpPr>
            <a:spLocks noGrp="1"/>
          </p:cNvSpPr>
          <p:nvPr>
            <p:ph idx="1"/>
          </p:nvPr>
        </p:nvSpPr>
        <p:spPr>
          <a:xfrm>
            <a:off x="1977463" y="1335296"/>
            <a:ext cx="9892151" cy="5338066"/>
          </a:xfrm>
        </p:spPr>
        <p:txBody>
          <a:bodyPr/>
          <a:lstStyle/>
          <a:p>
            <a:r>
              <a:rPr lang="en-US" b="1" dirty="0">
                <a:latin typeface="Times New Roman" panose="02020603050405020304" pitchFamily="18" charset="0"/>
                <a:cs typeface="Times New Roman" panose="02020603050405020304" pitchFamily="18" charset="0"/>
              </a:rPr>
              <a:t>Training Configuration</a:t>
            </a: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Hard-ware Description</a:t>
            </a:r>
          </a:p>
          <a:p>
            <a:pPr lvl="1">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We have used an Intel Core i5 processor, 12GB of RAM, and Python version 3.8.15.</a:t>
            </a:r>
          </a:p>
          <a:p>
            <a:pPr lvl="1">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And we have Used TensorFlow 2.3.0 and </a:t>
            </a:r>
            <a:r>
              <a:rPr lang="en-US" dirty="0" err="1">
                <a:latin typeface="Times New Roman" panose="02020603050405020304" pitchFamily="18" charset="0"/>
                <a:cs typeface="Times New Roman" panose="02020603050405020304" pitchFamily="18" charset="0"/>
              </a:rPr>
              <a:t>Keras</a:t>
            </a:r>
            <a:r>
              <a:rPr lang="en-US" dirty="0">
                <a:latin typeface="Times New Roman" panose="02020603050405020304" pitchFamily="18" charset="0"/>
                <a:cs typeface="Times New Roman" panose="02020603050405020304" pitchFamily="18" charset="0"/>
              </a:rPr>
              <a:t> 2.4.0.</a:t>
            </a:r>
          </a:p>
          <a:p>
            <a:pPr marL="457200" lvl="1" indent="0">
              <a:buNone/>
            </a:pPr>
            <a:endParaRPr lang="en-US" b="1" dirty="0">
              <a:latin typeface="Times New Roman" panose="02020603050405020304" pitchFamily="18" charset="0"/>
              <a:cs typeface="Times New Roman" panose="02020603050405020304" pitchFamily="18" charset="0"/>
            </a:endParaRPr>
          </a:p>
          <a:p>
            <a:pPr marL="457200" lvl="1" indent="0">
              <a:buNone/>
            </a:pPr>
            <a:endParaRPr lang="en-US"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B35BBB5E-BB1B-7F29-46FE-AE48F289C391}"/>
              </a:ext>
            </a:extLst>
          </p:cNvPr>
          <p:cNvSpPr>
            <a:spLocks noGrp="1"/>
          </p:cNvSpPr>
          <p:nvPr>
            <p:ph type="sldNum" sz="quarter" idx="12"/>
          </p:nvPr>
        </p:nvSpPr>
        <p:spPr/>
        <p:txBody>
          <a:bodyPr/>
          <a:lstStyle/>
          <a:p>
            <a:r>
              <a:rPr lang="en-US" dirty="0" smtClean="0"/>
              <a:t>17</a:t>
            </a:r>
            <a:endParaRPr lang="en-US" dirty="0"/>
          </a:p>
        </p:txBody>
      </p:sp>
      <p:graphicFrame>
        <p:nvGraphicFramePr>
          <p:cNvPr id="5" name="Table 4">
            <a:extLst>
              <a:ext uri="{FF2B5EF4-FFF2-40B4-BE49-F238E27FC236}">
                <a16:creationId xmlns:a16="http://schemas.microsoft.com/office/drawing/2014/main" id="{C4831CB2-474D-196E-B379-B8CE78074641}"/>
              </a:ext>
            </a:extLst>
          </p:cNvPr>
          <p:cNvGraphicFramePr>
            <a:graphicFrameLocks noGrp="1"/>
          </p:cNvGraphicFramePr>
          <p:nvPr>
            <p:extLst>
              <p:ext uri="{D42A27DB-BD31-4B8C-83A1-F6EECF244321}">
                <p14:modId xmlns:p14="http://schemas.microsoft.com/office/powerpoint/2010/main" val="3375412693"/>
              </p:ext>
            </p:extLst>
          </p:nvPr>
        </p:nvGraphicFramePr>
        <p:xfrm>
          <a:off x="3979008" y="1883103"/>
          <a:ext cx="5446346" cy="2121226"/>
        </p:xfrm>
        <a:graphic>
          <a:graphicData uri="http://schemas.openxmlformats.org/drawingml/2006/table">
            <a:tbl>
              <a:tblPr firstRow="1" bandRow="1">
                <a:tableStyleId>{D27102A9-8310-4765-A935-A1911B00CA55}</a:tableStyleId>
              </a:tblPr>
              <a:tblGrid>
                <a:gridCol w="2336313">
                  <a:extLst>
                    <a:ext uri="{9D8B030D-6E8A-4147-A177-3AD203B41FA5}">
                      <a16:colId xmlns:a16="http://schemas.microsoft.com/office/drawing/2014/main" val="4198545707"/>
                    </a:ext>
                  </a:extLst>
                </a:gridCol>
                <a:gridCol w="3110033">
                  <a:extLst>
                    <a:ext uri="{9D8B030D-6E8A-4147-A177-3AD203B41FA5}">
                      <a16:colId xmlns:a16="http://schemas.microsoft.com/office/drawing/2014/main" val="4070102952"/>
                    </a:ext>
                  </a:extLst>
                </a:gridCol>
              </a:tblGrid>
              <a:tr h="511973">
                <a:tc>
                  <a:txBody>
                    <a:bodyPr/>
                    <a:lstStyle/>
                    <a:p>
                      <a:pPr algn="ctr"/>
                      <a:r>
                        <a:rPr lang="en-US" dirty="0">
                          <a:latin typeface="Times New Roman" panose="02020603050405020304" pitchFamily="18" charset="0"/>
                          <a:cs typeface="Times New Roman" panose="02020603050405020304" pitchFamily="18" charset="0"/>
                        </a:rPr>
                        <a:t>Parameter</a:t>
                      </a:r>
                    </a:p>
                  </a:txBody>
                  <a:tcPr/>
                </a:tc>
                <a:tc>
                  <a:txBody>
                    <a:bodyPr/>
                    <a:lstStyle/>
                    <a:p>
                      <a:pPr algn="ctr"/>
                      <a:r>
                        <a:rPr lang="en-US" dirty="0">
                          <a:latin typeface="Times New Roman" panose="02020603050405020304" pitchFamily="18" charset="0"/>
                          <a:cs typeface="Times New Roman" panose="02020603050405020304" pitchFamily="18" charset="0"/>
                        </a:rPr>
                        <a:t>Value/Description</a:t>
                      </a:r>
                    </a:p>
                  </a:txBody>
                  <a:tcPr/>
                </a:tc>
                <a:extLst>
                  <a:ext uri="{0D108BD9-81ED-4DB2-BD59-A6C34878D82A}">
                    <a16:rowId xmlns:a16="http://schemas.microsoft.com/office/drawing/2014/main" val="3956658368"/>
                  </a:ext>
                </a:extLst>
              </a:tr>
              <a:tr h="333392">
                <a:tc>
                  <a:txBody>
                    <a:bodyPr/>
                    <a:lstStyle/>
                    <a:p>
                      <a:pPr algn="ctr"/>
                      <a:r>
                        <a:rPr lang="en-US" dirty="0">
                          <a:latin typeface="Times New Roman" panose="02020603050405020304" pitchFamily="18" charset="0"/>
                          <a:cs typeface="Times New Roman" panose="02020603050405020304" pitchFamily="18" charset="0"/>
                        </a:rPr>
                        <a:t>Batch Size</a:t>
                      </a:r>
                    </a:p>
                  </a:txBody>
                  <a:tcPr/>
                </a:tc>
                <a:tc>
                  <a:txBody>
                    <a:bodyPr/>
                    <a:lstStyle/>
                    <a:p>
                      <a:pPr algn="ctr"/>
                      <a:r>
                        <a:rPr lang="en-US" dirty="0">
                          <a:latin typeface="Times New Roman" panose="02020603050405020304" pitchFamily="18" charset="0"/>
                          <a:cs typeface="Times New Roman" panose="02020603050405020304" pitchFamily="18" charset="0"/>
                        </a:rPr>
                        <a:t>32</a:t>
                      </a:r>
                    </a:p>
                  </a:txBody>
                  <a:tcPr/>
                </a:tc>
                <a:extLst>
                  <a:ext uri="{0D108BD9-81ED-4DB2-BD59-A6C34878D82A}">
                    <a16:rowId xmlns:a16="http://schemas.microsoft.com/office/drawing/2014/main" val="3951102387"/>
                  </a:ext>
                </a:extLst>
              </a:tr>
              <a:tr h="363286">
                <a:tc>
                  <a:txBody>
                    <a:bodyPr/>
                    <a:lstStyle/>
                    <a:p>
                      <a:pPr algn="ctr"/>
                      <a:r>
                        <a:rPr lang="en-US" dirty="0">
                          <a:latin typeface="Times New Roman" panose="02020603050405020304" pitchFamily="18" charset="0"/>
                          <a:cs typeface="Times New Roman" panose="02020603050405020304" pitchFamily="18" charset="0"/>
                        </a:rPr>
                        <a:t>Optimizer</a:t>
                      </a:r>
                    </a:p>
                  </a:txBody>
                  <a:tcPr/>
                </a:tc>
                <a:tc>
                  <a:txBody>
                    <a:bodyPr/>
                    <a:lstStyle/>
                    <a:p>
                      <a:pPr algn="ctr"/>
                      <a:r>
                        <a:rPr lang="en-US" dirty="0">
                          <a:latin typeface="Times New Roman" panose="02020603050405020304" pitchFamily="18" charset="0"/>
                          <a:cs typeface="Times New Roman" panose="02020603050405020304" pitchFamily="18" charset="0"/>
                        </a:rPr>
                        <a:t>Adam</a:t>
                      </a:r>
                    </a:p>
                  </a:txBody>
                  <a:tcPr/>
                </a:tc>
                <a:extLst>
                  <a:ext uri="{0D108BD9-81ED-4DB2-BD59-A6C34878D82A}">
                    <a16:rowId xmlns:a16="http://schemas.microsoft.com/office/drawing/2014/main" val="2380055850"/>
                  </a:ext>
                </a:extLst>
              </a:tr>
              <a:tr h="0">
                <a:tc>
                  <a:txBody>
                    <a:bodyPr/>
                    <a:lstStyle/>
                    <a:p>
                      <a:pPr algn="ctr"/>
                      <a:r>
                        <a:rPr lang="en-US" dirty="0">
                          <a:latin typeface="Times New Roman" panose="02020603050405020304" pitchFamily="18" charset="0"/>
                          <a:cs typeface="Times New Roman" panose="02020603050405020304" pitchFamily="18" charset="0"/>
                        </a:rPr>
                        <a:t>Loss function</a:t>
                      </a:r>
                    </a:p>
                  </a:txBody>
                  <a:tcPr/>
                </a:tc>
                <a:tc>
                  <a:txBody>
                    <a:bodyPr/>
                    <a:lstStyle/>
                    <a:p>
                      <a:pPr algn="ctr"/>
                      <a:r>
                        <a:rPr lang="en-US" dirty="0">
                          <a:latin typeface="Times New Roman" panose="02020603050405020304" pitchFamily="18" charset="0"/>
                          <a:cs typeface="Times New Roman" panose="02020603050405020304" pitchFamily="18" charset="0"/>
                        </a:rPr>
                        <a:t>Categorical Cross-Entropy</a:t>
                      </a:r>
                    </a:p>
                  </a:txBody>
                  <a:tcPr/>
                </a:tc>
                <a:extLst>
                  <a:ext uri="{0D108BD9-81ED-4DB2-BD59-A6C34878D82A}">
                    <a16:rowId xmlns:a16="http://schemas.microsoft.com/office/drawing/2014/main" val="1036689979"/>
                  </a:ext>
                </a:extLst>
              </a:tr>
              <a:tr h="511973">
                <a:tc>
                  <a:txBody>
                    <a:bodyPr/>
                    <a:lstStyle/>
                    <a:p>
                      <a:pPr algn="ctr"/>
                      <a:r>
                        <a:rPr lang="en-US" dirty="0">
                          <a:latin typeface="Times New Roman" panose="02020603050405020304" pitchFamily="18" charset="0"/>
                          <a:cs typeface="Times New Roman" panose="02020603050405020304" pitchFamily="18" charset="0"/>
                        </a:rPr>
                        <a:t>Epochs</a:t>
                      </a:r>
                    </a:p>
                  </a:txBody>
                  <a:tcPr/>
                </a:tc>
                <a:tc>
                  <a:txBody>
                    <a:bodyPr/>
                    <a:lstStyle/>
                    <a:p>
                      <a:pPr algn="ctr"/>
                      <a:r>
                        <a:rPr lang="en-US" dirty="0">
                          <a:latin typeface="Times New Roman" panose="02020603050405020304" pitchFamily="18" charset="0"/>
                          <a:cs typeface="Times New Roman" panose="02020603050405020304" pitchFamily="18" charset="0"/>
                        </a:rPr>
                        <a:t>20</a:t>
                      </a:r>
                    </a:p>
                  </a:txBody>
                  <a:tcPr/>
                </a:tc>
                <a:extLst>
                  <a:ext uri="{0D108BD9-81ED-4DB2-BD59-A6C34878D82A}">
                    <a16:rowId xmlns:a16="http://schemas.microsoft.com/office/drawing/2014/main" val="2592777562"/>
                  </a:ext>
                </a:extLst>
              </a:tr>
            </a:tbl>
          </a:graphicData>
        </a:graphic>
      </p:graphicFrame>
      <p:sp>
        <p:nvSpPr>
          <p:cNvPr id="6" name="TextBox 5">
            <a:extLst>
              <a:ext uri="{FF2B5EF4-FFF2-40B4-BE49-F238E27FC236}">
                <a16:creationId xmlns:a16="http://schemas.microsoft.com/office/drawing/2014/main" id="{171D0CAE-CC8F-AA2A-C2E6-7AA699D74703}"/>
              </a:ext>
            </a:extLst>
          </p:cNvPr>
          <p:cNvSpPr txBox="1"/>
          <p:nvPr/>
        </p:nvSpPr>
        <p:spPr>
          <a:xfrm>
            <a:off x="5649058" y="4004329"/>
            <a:ext cx="3332284" cy="307777"/>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Table 7: training configuration</a:t>
            </a:r>
          </a:p>
        </p:txBody>
      </p:sp>
    </p:spTree>
    <p:extLst>
      <p:ext uri="{BB962C8B-B14F-4D97-AF65-F5344CB8AC3E}">
        <p14:creationId xmlns:p14="http://schemas.microsoft.com/office/powerpoint/2010/main" val="411201963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0431E9-64A8-05DB-3378-0EF1FD5CFB01}"/>
              </a:ext>
            </a:extLst>
          </p:cNvPr>
          <p:cNvSpPr>
            <a:spLocks noGrp="1"/>
          </p:cNvSpPr>
          <p:nvPr>
            <p:ph type="title"/>
          </p:nvPr>
        </p:nvSpPr>
        <p:spPr>
          <a:xfrm>
            <a:off x="1681456" y="680144"/>
            <a:ext cx="6313683" cy="756282"/>
          </a:xfrm>
        </p:spPr>
        <p:txBody>
          <a:bodyPr>
            <a:normAutofit fontScale="90000"/>
          </a:bodyPr>
          <a:lstStyle/>
          <a:p>
            <a:r>
              <a:rPr lang="en-US" dirty="0">
                <a:latin typeface="Times New Roman" panose="02020603050405020304" pitchFamily="18" charset="0"/>
                <a:cs typeface="Times New Roman" panose="02020603050405020304" pitchFamily="18" charset="0"/>
              </a:rPr>
              <a:t>Epochs Wise Model Performance</a:t>
            </a:r>
          </a:p>
        </p:txBody>
      </p:sp>
      <p:sp>
        <p:nvSpPr>
          <p:cNvPr id="4" name="Slide Number Placeholder 3">
            <a:extLst>
              <a:ext uri="{FF2B5EF4-FFF2-40B4-BE49-F238E27FC236}">
                <a16:creationId xmlns:a16="http://schemas.microsoft.com/office/drawing/2014/main" id="{6B623285-D05F-BEE2-193F-1BD8DC44748B}"/>
              </a:ext>
            </a:extLst>
          </p:cNvPr>
          <p:cNvSpPr>
            <a:spLocks noGrp="1"/>
          </p:cNvSpPr>
          <p:nvPr>
            <p:ph type="sldNum" sz="quarter" idx="12"/>
          </p:nvPr>
        </p:nvSpPr>
        <p:spPr/>
        <p:txBody>
          <a:bodyPr/>
          <a:lstStyle/>
          <a:p>
            <a:r>
              <a:rPr lang="en-US" dirty="0" smtClean="0"/>
              <a:t>18</a:t>
            </a:r>
            <a:endParaRPr lang="en-US" dirty="0"/>
          </a:p>
        </p:txBody>
      </p:sp>
      <p:pic>
        <p:nvPicPr>
          <p:cNvPr id="5" name="Content Placeholder 4">
            <a:extLst>
              <a:ext uri="{FF2B5EF4-FFF2-40B4-BE49-F238E27FC236}">
                <a16:creationId xmlns:a16="http://schemas.microsoft.com/office/drawing/2014/main" id="{ADD3E87C-EB35-CCE5-A183-28D64696AFAE}"/>
              </a:ext>
            </a:extLst>
          </p:cNvPr>
          <p:cNvPicPr>
            <a:picLocks noGrp="1"/>
          </p:cNvPicPr>
          <p:nvPr>
            <p:ph idx="1"/>
          </p:nvPr>
        </p:nvPicPr>
        <p:blipFill rotWithShape="1">
          <a:blip r:embed="rId2" cstate="print">
            <a:extLst>
              <a:ext uri="{28A0092B-C50C-407E-A947-70E740481C1C}">
                <a14:useLocalDpi xmlns:a14="http://schemas.microsoft.com/office/drawing/2010/main" val="0"/>
              </a:ext>
            </a:extLst>
          </a:blip>
          <a:srcRect l="2174" b="10770"/>
          <a:stretch/>
        </p:blipFill>
        <p:spPr bwMode="auto">
          <a:xfrm>
            <a:off x="2725616" y="1427617"/>
            <a:ext cx="7631722" cy="2942160"/>
          </a:xfrm>
          <a:prstGeom prst="rect">
            <a:avLst/>
          </a:prstGeom>
          <a:noFill/>
          <a:ln>
            <a:noFill/>
          </a:ln>
          <a:extLst>
            <a:ext uri="{53640926-AAD7-44D8-BBD7-CCE9431645EC}">
              <a14:shadowObscured xmlns:a14="http://schemas.microsoft.com/office/drawing/2010/main"/>
            </a:ext>
          </a:extLst>
        </p:spPr>
      </p:pic>
      <p:sp>
        <p:nvSpPr>
          <p:cNvPr id="6" name="TextBox 5">
            <a:extLst>
              <a:ext uri="{FF2B5EF4-FFF2-40B4-BE49-F238E27FC236}">
                <a16:creationId xmlns:a16="http://schemas.microsoft.com/office/drawing/2014/main" id="{7260C3A0-0307-D993-9B32-38209531147A}"/>
              </a:ext>
            </a:extLst>
          </p:cNvPr>
          <p:cNvSpPr txBox="1"/>
          <p:nvPr/>
        </p:nvSpPr>
        <p:spPr>
          <a:xfrm>
            <a:off x="4325010" y="4369777"/>
            <a:ext cx="5029199" cy="307777"/>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Figure 5: model performance of proposed CNN </a:t>
            </a:r>
          </a:p>
        </p:txBody>
      </p:sp>
      <p:sp>
        <p:nvSpPr>
          <p:cNvPr id="7" name="TextBox 6">
            <a:extLst>
              <a:ext uri="{FF2B5EF4-FFF2-40B4-BE49-F238E27FC236}">
                <a16:creationId xmlns:a16="http://schemas.microsoft.com/office/drawing/2014/main" id="{96B6314E-CF46-D0A1-E877-A69586D97D7E}"/>
              </a:ext>
            </a:extLst>
          </p:cNvPr>
          <p:cNvSpPr txBox="1"/>
          <p:nvPr/>
        </p:nvSpPr>
        <p:spPr>
          <a:xfrm>
            <a:off x="1681456" y="5008305"/>
            <a:ext cx="10287000" cy="1169551"/>
          </a:xfrm>
          <a:prstGeom prst="rect">
            <a:avLst/>
          </a:prstGeom>
          <a:noFill/>
        </p:spPr>
        <p:txBody>
          <a:bodyPr wrap="square" rtlCol="0">
            <a:spAutoFit/>
          </a:bodyPr>
          <a:lstStyle/>
          <a:p>
            <a:pPr marL="285750" indent="-285750" algn="just">
              <a:buFont typeface="Wingdings" panose="05000000000000000000" pitchFamily="2" charset="2"/>
              <a:buChar char="ü"/>
            </a:pPr>
            <a:r>
              <a:rPr lang="en-US" sz="1400" dirty="0">
                <a:latin typeface="Times New Roman" panose="02020603050405020304" pitchFamily="18" charset="0"/>
                <a:cs typeface="Times New Roman" panose="02020603050405020304" pitchFamily="18" charset="0"/>
              </a:rPr>
              <a:t>The model's accuracy consistently improves across epochs, starting from 43.14% in the first epoch to 95.68% by epoch 20, demonstrating the model’s ability to learn effectively as training progresses.</a:t>
            </a:r>
          </a:p>
          <a:p>
            <a:pPr marL="285750" indent="-285750" algn="just">
              <a:buFont typeface="Wingdings" panose="05000000000000000000" pitchFamily="2" charset="2"/>
              <a:buChar char="ü"/>
            </a:pPr>
            <a:r>
              <a:rPr lang="en-US" sz="1400" dirty="0">
                <a:latin typeface="Times New Roman" panose="02020603050405020304" pitchFamily="18" charset="0"/>
                <a:cs typeface="Times New Roman" panose="02020603050405020304" pitchFamily="18" charset="0"/>
              </a:rPr>
              <a:t>The training loss decreases from 1.67 in the first epoch to 0.13 by epoch 20, indicating that the model is minimizing errors and improving performance</a:t>
            </a:r>
          </a:p>
          <a:p>
            <a:pPr marL="285750" indent="-285750" algn="just">
              <a:buFont typeface="Wingdings" panose="05000000000000000000" pitchFamily="2" charset="2"/>
              <a:buChar char="ü"/>
            </a:pPr>
            <a:r>
              <a:rPr lang="en-US" sz="1400" dirty="0">
                <a:latin typeface="Times New Roman" panose="02020603050405020304" pitchFamily="18" charset="0"/>
                <a:cs typeface="Times New Roman" panose="02020603050405020304" pitchFamily="18" charset="0"/>
              </a:rPr>
              <a:t>The validation accuracy reaches a peak of 96.83% by epoch 15, indicating strong performance on unseen data.</a:t>
            </a:r>
          </a:p>
        </p:txBody>
      </p:sp>
    </p:spTree>
    <p:extLst>
      <p:ext uri="{BB962C8B-B14F-4D97-AF65-F5344CB8AC3E}">
        <p14:creationId xmlns:p14="http://schemas.microsoft.com/office/powerpoint/2010/main" val="260604263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44F1A6-4467-791B-B3DE-9C5A7B503297}"/>
              </a:ext>
            </a:extLst>
          </p:cNvPr>
          <p:cNvSpPr>
            <a:spLocks noGrp="1"/>
          </p:cNvSpPr>
          <p:nvPr>
            <p:ph type="title"/>
          </p:nvPr>
        </p:nvSpPr>
        <p:spPr>
          <a:xfrm>
            <a:off x="4009182" y="728362"/>
            <a:ext cx="4173635" cy="849090"/>
          </a:xfrm>
        </p:spPr>
        <p:txBody>
          <a:bodyPr>
            <a:normAutofit/>
          </a:bodyPr>
          <a:lstStyle/>
          <a:p>
            <a:r>
              <a:rPr lang="en-US" sz="4400" b="1" dirty="0">
                <a:latin typeface="Times New Roman" panose="02020603050405020304" pitchFamily="18" charset="0"/>
                <a:cs typeface="Times New Roman" panose="02020603050405020304" pitchFamily="18" charset="0"/>
              </a:rPr>
              <a:t>Table of Content</a:t>
            </a:r>
          </a:p>
        </p:txBody>
      </p:sp>
      <p:sp>
        <p:nvSpPr>
          <p:cNvPr id="4" name="Slide Number Placeholder 3">
            <a:extLst>
              <a:ext uri="{FF2B5EF4-FFF2-40B4-BE49-F238E27FC236}">
                <a16:creationId xmlns:a16="http://schemas.microsoft.com/office/drawing/2014/main" id="{B1E1FBB9-7B4C-8F67-116E-D0254A173763}"/>
              </a:ext>
            </a:extLst>
          </p:cNvPr>
          <p:cNvSpPr>
            <a:spLocks noGrp="1"/>
          </p:cNvSpPr>
          <p:nvPr>
            <p:ph type="sldNum" sz="quarter" idx="12"/>
          </p:nvPr>
        </p:nvSpPr>
        <p:spPr/>
        <p:txBody>
          <a:bodyPr/>
          <a:lstStyle/>
          <a:p>
            <a:r>
              <a:rPr lang="en-US" dirty="0"/>
              <a:t>1</a:t>
            </a:r>
            <a:endParaRPr lang="en-US" dirty="0"/>
          </a:p>
        </p:txBody>
      </p:sp>
      <p:pic>
        <p:nvPicPr>
          <p:cNvPr id="6" name="Graphic 5" descr="Arrow Slight curve">
            <a:extLst>
              <a:ext uri="{FF2B5EF4-FFF2-40B4-BE49-F238E27FC236}">
                <a16:creationId xmlns:a16="http://schemas.microsoft.com/office/drawing/2014/main" id="{FAF20E5A-B818-FB40-01AB-26E116DCC635}"/>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2367280" y="1577452"/>
            <a:ext cx="914400" cy="914400"/>
          </a:xfrm>
          <a:prstGeom prst="rect">
            <a:avLst/>
          </a:prstGeom>
        </p:spPr>
      </p:pic>
      <p:pic>
        <p:nvPicPr>
          <p:cNvPr id="7" name="Graphic 6" descr="Arrow Slight curve">
            <a:extLst>
              <a:ext uri="{FF2B5EF4-FFF2-40B4-BE49-F238E27FC236}">
                <a16:creationId xmlns:a16="http://schemas.microsoft.com/office/drawing/2014/main" id="{033AADEE-015E-AF2A-9E78-3565608CD92D}"/>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2367280" y="2278492"/>
            <a:ext cx="914400" cy="914400"/>
          </a:xfrm>
          <a:prstGeom prst="rect">
            <a:avLst/>
          </a:prstGeom>
        </p:spPr>
      </p:pic>
      <p:pic>
        <p:nvPicPr>
          <p:cNvPr id="8" name="Graphic 7" descr="Arrow Slight curve">
            <a:extLst>
              <a:ext uri="{FF2B5EF4-FFF2-40B4-BE49-F238E27FC236}">
                <a16:creationId xmlns:a16="http://schemas.microsoft.com/office/drawing/2014/main" id="{16C2956C-CEB9-38A6-B996-43D31CC8EF38}"/>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2367280" y="3060812"/>
            <a:ext cx="914400" cy="914400"/>
          </a:xfrm>
          <a:prstGeom prst="rect">
            <a:avLst/>
          </a:prstGeom>
        </p:spPr>
      </p:pic>
      <p:pic>
        <p:nvPicPr>
          <p:cNvPr id="9" name="Graphic 8" descr="Arrow Slight curve">
            <a:extLst>
              <a:ext uri="{FF2B5EF4-FFF2-40B4-BE49-F238E27FC236}">
                <a16:creationId xmlns:a16="http://schemas.microsoft.com/office/drawing/2014/main" id="{B1467960-5693-2EB9-E1E4-E4AEC9415F32}"/>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2367280" y="3843132"/>
            <a:ext cx="914400" cy="914400"/>
          </a:xfrm>
          <a:prstGeom prst="rect">
            <a:avLst/>
          </a:prstGeom>
        </p:spPr>
      </p:pic>
      <p:pic>
        <p:nvPicPr>
          <p:cNvPr id="10" name="Graphic 9" descr="Arrow Slight curve">
            <a:extLst>
              <a:ext uri="{FF2B5EF4-FFF2-40B4-BE49-F238E27FC236}">
                <a16:creationId xmlns:a16="http://schemas.microsoft.com/office/drawing/2014/main" id="{633AD0F0-87EC-C076-F73C-8FA787DFDD82}"/>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2367280" y="4625452"/>
            <a:ext cx="914400" cy="914400"/>
          </a:xfrm>
          <a:prstGeom prst="rect">
            <a:avLst/>
          </a:prstGeom>
        </p:spPr>
      </p:pic>
      <p:pic>
        <p:nvPicPr>
          <p:cNvPr id="11" name="Graphic 10" descr="Arrow Slight curve">
            <a:extLst>
              <a:ext uri="{FF2B5EF4-FFF2-40B4-BE49-F238E27FC236}">
                <a16:creationId xmlns:a16="http://schemas.microsoft.com/office/drawing/2014/main" id="{A6611843-602A-B50D-91A2-56EBFB017B0E}"/>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2367280" y="5407772"/>
            <a:ext cx="914400" cy="914400"/>
          </a:xfrm>
          <a:prstGeom prst="rect">
            <a:avLst/>
          </a:prstGeom>
        </p:spPr>
      </p:pic>
      <p:sp>
        <p:nvSpPr>
          <p:cNvPr id="12" name="TextBox 11">
            <a:extLst>
              <a:ext uri="{FF2B5EF4-FFF2-40B4-BE49-F238E27FC236}">
                <a16:creationId xmlns:a16="http://schemas.microsoft.com/office/drawing/2014/main" id="{0E97DBA4-119C-5654-F0C6-BFD3EC86AC12}"/>
              </a:ext>
            </a:extLst>
          </p:cNvPr>
          <p:cNvSpPr txBox="1"/>
          <p:nvPr/>
        </p:nvSpPr>
        <p:spPr>
          <a:xfrm>
            <a:off x="3383280" y="1755272"/>
            <a:ext cx="3169920" cy="523220"/>
          </a:xfrm>
          <a:prstGeom prst="rect">
            <a:avLst/>
          </a:prstGeom>
          <a:noFill/>
        </p:spPr>
        <p:txBody>
          <a:bodyPr wrap="square" rtlCol="0">
            <a:spAutoFit/>
          </a:bodyPr>
          <a:lstStyle/>
          <a:p>
            <a:r>
              <a:rPr lang="en-US" sz="2800" b="1" dirty="0">
                <a:latin typeface="Times New Roman" panose="02020603050405020304" pitchFamily="18" charset="0"/>
                <a:cs typeface="Times New Roman" panose="02020603050405020304" pitchFamily="18" charset="0"/>
              </a:rPr>
              <a:t>Introduction</a:t>
            </a:r>
          </a:p>
        </p:txBody>
      </p:sp>
      <p:sp>
        <p:nvSpPr>
          <p:cNvPr id="13" name="TextBox 12">
            <a:extLst>
              <a:ext uri="{FF2B5EF4-FFF2-40B4-BE49-F238E27FC236}">
                <a16:creationId xmlns:a16="http://schemas.microsoft.com/office/drawing/2014/main" id="{EB35C5EE-C4C3-F981-043D-AEBA415184A3}"/>
              </a:ext>
            </a:extLst>
          </p:cNvPr>
          <p:cNvSpPr txBox="1"/>
          <p:nvPr/>
        </p:nvSpPr>
        <p:spPr>
          <a:xfrm>
            <a:off x="3383280" y="2474082"/>
            <a:ext cx="3169920" cy="523220"/>
          </a:xfrm>
          <a:prstGeom prst="rect">
            <a:avLst/>
          </a:prstGeom>
          <a:noFill/>
        </p:spPr>
        <p:txBody>
          <a:bodyPr wrap="square" rtlCol="0">
            <a:spAutoFit/>
          </a:bodyPr>
          <a:lstStyle/>
          <a:p>
            <a:r>
              <a:rPr lang="en-US" sz="2800" b="1" dirty="0">
                <a:latin typeface="Times New Roman" panose="02020603050405020304" pitchFamily="18" charset="0"/>
                <a:cs typeface="Times New Roman" panose="02020603050405020304" pitchFamily="18" charset="0"/>
              </a:rPr>
              <a:t>Problem Statement</a:t>
            </a:r>
          </a:p>
        </p:txBody>
      </p:sp>
      <p:sp>
        <p:nvSpPr>
          <p:cNvPr id="14" name="TextBox 13">
            <a:extLst>
              <a:ext uri="{FF2B5EF4-FFF2-40B4-BE49-F238E27FC236}">
                <a16:creationId xmlns:a16="http://schemas.microsoft.com/office/drawing/2014/main" id="{C1392B7A-516D-09CC-BFCD-6754AF6B29E8}"/>
              </a:ext>
            </a:extLst>
          </p:cNvPr>
          <p:cNvSpPr txBox="1"/>
          <p:nvPr/>
        </p:nvSpPr>
        <p:spPr>
          <a:xfrm>
            <a:off x="3383280" y="3192892"/>
            <a:ext cx="3169920" cy="523220"/>
          </a:xfrm>
          <a:prstGeom prst="rect">
            <a:avLst/>
          </a:prstGeom>
          <a:noFill/>
        </p:spPr>
        <p:txBody>
          <a:bodyPr wrap="square" rtlCol="0">
            <a:spAutoFit/>
          </a:bodyPr>
          <a:lstStyle/>
          <a:p>
            <a:r>
              <a:rPr lang="en-US" sz="2800" b="1" dirty="0">
                <a:latin typeface="Times New Roman" panose="02020603050405020304" pitchFamily="18" charset="0"/>
                <a:cs typeface="Times New Roman" panose="02020603050405020304" pitchFamily="18" charset="0"/>
              </a:rPr>
              <a:t>Literature Review</a:t>
            </a:r>
          </a:p>
        </p:txBody>
      </p:sp>
      <p:sp>
        <p:nvSpPr>
          <p:cNvPr id="15" name="TextBox 14">
            <a:extLst>
              <a:ext uri="{FF2B5EF4-FFF2-40B4-BE49-F238E27FC236}">
                <a16:creationId xmlns:a16="http://schemas.microsoft.com/office/drawing/2014/main" id="{EC5F7089-94FE-5552-BF77-51090F11F55A}"/>
              </a:ext>
            </a:extLst>
          </p:cNvPr>
          <p:cNvSpPr txBox="1"/>
          <p:nvPr/>
        </p:nvSpPr>
        <p:spPr>
          <a:xfrm>
            <a:off x="3383280" y="4009497"/>
            <a:ext cx="3576320" cy="523220"/>
          </a:xfrm>
          <a:prstGeom prst="rect">
            <a:avLst/>
          </a:prstGeom>
          <a:noFill/>
        </p:spPr>
        <p:txBody>
          <a:bodyPr wrap="square" rtlCol="0">
            <a:spAutoFit/>
          </a:bodyPr>
          <a:lstStyle/>
          <a:p>
            <a:r>
              <a:rPr lang="en-US" sz="2800" b="1" dirty="0">
                <a:latin typeface="Times New Roman" panose="02020603050405020304" pitchFamily="18" charset="0"/>
                <a:cs typeface="Times New Roman" panose="02020603050405020304" pitchFamily="18" charset="0"/>
              </a:rPr>
              <a:t>Motivation and Goal</a:t>
            </a:r>
          </a:p>
        </p:txBody>
      </p:sp>
      <p:sp>
        <p:nvSpPr>
          <p:cNvPr id="16" name="TextBox 15">
            <a:extLst>
              <a:ext uri="{FF2B5EF4-FFF2-40B4-BE49-F238E27FC236}">
                <a16:creationId xmlns:a16="http://schemas.microsoft.com/office/drawing/2014/main" id="{D129DC38-87A0-EAF4-1771-AE1E555BF94F}"/>
              </a:ext>
            </a:extLst>
          </p:cNvPr>
          <p:cNvSpPr txBox="1"/>
          <p:nvPr/>
        </p:nvSpPr>
        <p:spPr>
          <a:xfrm>
            <a:off x="3383280" y="4826102"/>
            <a:ext cx="3169920" cy="523220"/>
          </a:xfrm>
          <a:prstGeom prst="rect">
            <a:avLst/>
          </a:prstGeom>
          <a:noFill/>
        </p:spPr>
        <p:txBody>
          <a:bodyPr wrap="square" rtlCol="0">
            <a:spAutoFit/>
          </a:bodyPr>
          <a:lstStyle/>
          <a:p>
            <a:r>
              <a:rPr lang="en-US" sz="2800" b="1" dirty="0">
                <a:latin typeface="Times New Roman" panose="02020603050405020304" pitchFamily="18" charset="0"/>
                <a:cs typeface="Times New Roman" panose="02020603050405020304" pitchFamily="18" charset="0"/>
              </a:rPr>
              <a:t>Objective</a:t>
            </a:r>
          </a:p>
        </p:txBody>
      </p:sp>
      <p:sp>
        <p:nvSpPr>
          <p:cNvPr id="17" name="TextBox 16">
            <a:extLst>
              <a:ext uri="{FF2B5EF4-FFF2-40B4-BE49-F238E27FC236}">
                <a16:creationId xmlns:a16="http://schemas.microsoft.com/office/drawing/2014/main" id="{6DC2EAFF-E5DE-F154-0DBF-422244EECF81}"/>
              </a:ext>
            </a:extLst>
          </p:cNvPr>
          <p:cNvSpPr txBox="1"/>
          <p:nvPr/>
        </p:nvSpPr>
        <p:spPr>
          <a:xfrm>
            <a:off x="3383280" y="5603362"/>
            <a:ext cx="3759200" cy="523220"/>
          </a:xfrm>
          <a:prstGeom prst="rect">
            <a:avLst/>
          </a:prstGeom>
          <a:noFill/>
        </p:spPr>
        <p:txBody>
          <a:bodyPr wrap="square" rtlCol="0">
            <a:spAutoFit/>
          </a:bodyPr>
          <a:lstStyle/>
          <a:p>
            <a:r>
              <a:rPr lang="en-US" sz="2800" b="1" dirty="0">
                <a:latin typeface="Times New Roman" panose="02020603050405020304" pitchFamily="18" charset="0"/>
                <a:cs typeface="Times New Roman" panose="02020603050405020304" pitchFamily="18" charset="0"/>
              </a:rPr>
              <a:t>Proposed Methodology</a:t>
            </a:r>
          </a:p>
        </p:txBody>
      </p:sp>
      <p:pic>
        <p:nvPicPr>
          <p:cNvPr id="20" name="Graphic 19" descr="Back">
            <a:extLst>
              <a:ext uri="{FF2B5EF4-FFF2-40B4-BE49-F238E27FC236}">
                <a16:creationId xmlns:a16="http://schemas.microsoft.com/office/drawing/2014/main" id="{9B05F074-CCBE-EDA8-0AC4-F5116461EEC8}"/>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10839780" y="3060812"/>
            <a:ext cx="914400" cy="914400"/>
          </a:xfrm>
          <a:prstGeom prst="rect">
            <a:avLst/>
          </a:prstGeom>
        </p:spPr>
      </p:pic>
      <p:sp>
        <p:nvSpPr>
          <p:cNvPr id="21" name="TextBox 20">
            <a:extLst>
              <a:ext uri="{FF2B5EF4-FFF2-40B4-BE49-F238E27FC236}">
                <a16:creationId xmlns:a16="http://schemas.microsoft.com/office/drawing/2014/main" id="{16AC79D0-66F6-EC7B-C717-0DFFF4339594}"/>
              </a:ext>
            </a:extLst>
          </p:cNvPr>
          <p:cNvSpPr txBox="1"/>
          <p:nvPr/>
        </p:nvSpPr>
        <p:spPr>
          <a:xfrm>
            <a:off x="7293000" y="3163636"/>
            <a:ext cx="3546780" cy="523220"/>
          </a:xfrm>
          <a:prstGeom prst="rect">
            <a:avLst/>
          </a:prstGeom>
          <a:noFill/>
        </p:spPr>
        <p:txBody>
          <a:bodyPr wrap="square" rtlCol="0">
            <a:spAutoFit/>
          </a:bodyPr>
          <a:lstStyle/>
          <a:p>
            <a:pPr algn="r"/>
            <a:r>
              <a:rPr lang="en-US" sz="2800" b="1" dirty="0">
                <a:latin typeface="Times New Roman" panose="02020603050405020304" pitchFamily="18" charset="0"/>
                <a:cs typeface="Times New Roman" panose="02020603050405020304" pitchFamily="18" charset="0"/>
              </a:rPr>
              <a:t>Result &amp; Evaluation</a:t>
            </a:r>
          </a:p>
        </p:txBody>
      </p:sp>
      <p:pic>
        <p:nvPicPr>
          <p:cNvPr id="22" name="Graphic 21" descr="Back">
            <a:extLst>
              <a:ext uri="{FF2B5EF4-FFF2-40B4-BE49-F238E27FC236}">
                <a16:creationId xmlns:a16="http://schemas.microsoft.com/office/drawing/2014/main" id="{71C57B77-6C2E-29CD-D8DE-92B959AF8B99}"/>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10839780" y="3789680"/>
            <a:ext cx="914400" cy="914400"/>
          </a:xfrm>
          <a:prstGeom prst="rect">
            <a:avLst/>
          </a:prstGeom>
        </p:spPr>
      </p:pic>
      <p:pic>
        <p:nvPicPr>
          <p:cNvPr id="23" name="Graphic 22" descr="Back">
            <a:extLst>
              <a:ext uri="{FF2B5EF4-FFF2-40B4-BE49-F238E27FC236}">
                <a16:creationId xmlns:a16="http://schemas.microsoft.com/office/drawing/2014/main" id="{E02F44E1-1367-A5CF-58CE-423C1AE87C34}"/>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10839780" y="4518548"/>
            <a:ext cx="914400" cy="914400"/>
          </a:xfrm>
          <a:prstGeom prst="rect">
            <a:avLst/>
          </a:prstGeom>
        </p:spPr>
      </p:pic>
      <p:sp>
        <p:nvSpPr>
          <p:cNvPr id="24" name="TextBox 23">
            <a:extLst>
              <a:ext uri="{FF2B5EF4-FFF2-40B4-BE49-F238E27FC236}">
                <a16:creationId xmlns:a16="http://schemas.microsoft.com/office/drawing/2014/main" id="{0215C5A1-9442-E445-0340-D793AB592E59}"/>
              </a:ext>
            </a:extLst>
          </p:cNvPr>
          <p:cNvSpPr txBox="1"/>
          <p:nvPr/>
        </p:nvSpPr>
        <p:spPr>
          <a:xfrm>
            <a:off x="7293000" y="3892504"/>
            <a:ext cx="3546780" cy="523220"/>
          </a:xfrm>
          <a:prstGeom prst="rect">
            <a:avLst/>
          </a:prstGeom>
          <a:noFill/>
        </p:spPr>
        <p:txBody>
          <a:bodyPr wrap="square" rtlCol="0">
            <a:spAutoFit/>
          </a:bodyPr>
          <a:lstStyle/>
          <a:p>
            <a:pPr algn="r"/>
            <a:r>
              <a:rPr lang="en-US" sz="2800" b="1" dirty="0">
                <a:latin typeface="Times New Roman" panose="02020603050405020304" pitchFamily="18" charset="0"/>
                <a:cs typeface="Times New Roman" panose="02020603050405020304" pitchFamily="18" charset="0"/>
              </a:rPr>
              <a:t>Conclusion</a:t>
            </a:r>
          </a:p>
        </p:txBody>
      </p:sp>
      <p:sp>
        <p:nvSpPr>
          <p:cNvPr id="25" name="TextBox 24">
            <a:extLst>
              <a:ext uri="{FF2B5EF4-FFF2-40B4-BE49-F238E27FC236}">
                <a16:creationId xmlns:a16="http://schemas.microsoft.com/office/drawing/2014/main" id="{5D54687D-C207-D873-7962-B01B480265A1}"/>
              </a:ext>
            </a:extLst>
          </p:cNvPr>
          <p:cNvSpPr txBox="1"/>
          <p:nvPr/>
        </p:nvSpPr>
        <p:spPr>
          <a:xfrm>
            <a:off x="7293000" y="4586648"/>
            <a:ext cx="3546780" cy="523220"/>
          </a:xfrm>
          <a:prstGeom prst="rect">
            <a:avLst/>
          </a:prstGeom>
          <a:noFill/>
        </p:spPr>
        <p:txBody>
          <a:bodyPr wrap="square" rtlCol="0">
            <a:spAutoFit/>
          </a:bodyPr>
          <a:lstStyle/>
          <a:p>
            <a:pPr algn="r"/>
            <a:r>
              <a:rPr lang="en-US" sz="2800" b="1" dirty="0">
                <a:latin typeface="Times New Roman" panose="02020603050405020304" pitchFamily="18" charset="0"/>
                <a:cs typeface="Times New Roman" panose="02020603050405020304" pitchFamily="18" charset="0"/>
              </a:rPr>
              <a:t>Future Scope</a:t>
            </a:r>
          </a:p>
        </p:txBody>
      </p:sp>
      <p:sp>
        <p:nvSpPr>
          <p:cNvPr id="26" name="TextBox 25">
            <a:extLst>
              <a:ext uri="{FF2B5EF4-FFF2-40B4-BE49-F238E27FC236}">
                <a16:creationId xmlns:a16="http://schemas.microsoft.com/office/drawing/2014/main" id="{17D293FC-79C0-1607-7BFF-8B60026A025F}"/>
              </a:ext>
            </a:extLst>
          </p:cNvPr>
          <p:cNvSpPr txBox="1"/>
          <p:nvPr/>
        </p:nvSpPr>
        <p:spPr>
          <a:xfrm>
            <a:off x="5152561" y="6277136"/>
            <a:ext cx="3129280" cy="400110"/>
          </a:xfrm>
          <a:prstGeom prst="rect">
            <a:avLst/>
          </a:prstGeom>
          <a:noFill/>
        </p:spPr>
        <p:txBody>
          <a:bodyPr wrap="square" rtlCol="0">
            <a:spAutoFit/>
          </a:bodyPr>
          <a:lstStyle/>
          <a:p>
            <a:pPr algn="ctr"/>
            <a:r>
              <a:rPr lang="en-US" sz="2000" b="1" dirty="0">
                <a:latin typeface="Times New Roman" panose="02020603050405020304" pitchFamily="18" charset="0"/>
                <a:cs typeface="Times New Roman" panose="02020603050405020304" pitchFamily="18" charset="0"/>
              </a:rPr>
              <a:t>Date: </a:t>
            </a:r>
            <a:r>
              <a:rPr lang="en-US" sz="2000" b="1" dirty="0">
                <a:latin typeface="Times New Roman" panose="02020603050405020304" pitchFamily="18" charset="0"/>
                <a:cs typeface="Times New Roman" panose="02020603050405020304" pitchFamily="18" charset="0"/>
              </a:rPr>
              <a:t>27 October </a:t>
            </a:r>
            <a:r>
              <a:rPr lang="en-US" sz="2000" b="1" dirty="0" smtClean="0">
                <a:latin typeface="Times New Roman" panose="02020603050405020304" pitchFamily="18" charset="0"/>
                <a:cs typeface="Times New Roman" panose="02020603050405020304" pitchFamily="18" charset="0"/>
              </a:rPr>
              <a:t>2024</a:t>
            </a:r>
            <a:endParaRPr lang="en-US" sz="2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6453079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DB8962-D5D1-F54E-2A08-5408A892BFFC}"/>
              </a:ext>
            </a:extLst>
          </p:cNvPr>
          <p:cNvSpPr>
            <a:spLocks noGrp="1"/>
          </p:cNvSpPr>
          <p:nvPr>
            <p:ph type="title"/>
          </p:nvPr>
        </p:nvSpPr>
        <p:spPr>
          <a:xfrm>
            <a:off x="1777569" y="202507"/>
            <a:ext cx="5724598" cy="528797"/>
          </a:xfrm>
        </p:spPr>
        <p:txBody>
          <a:bodyPr>
            <a:normAutofit/>
          </a:bodyPr>
          <a:lstStyle/>
          <a:p>
            <a:r>
              <a:rPr lang="en-US" sz="2400" dirty="0">
                <a:latin typeface="Times New Roman" panose="02020603050405020304" pitchFamily="18" charset="0"/>
                <a:cs typeface="Times New Roman" panose="02020603050405020304" pitchFamily="18" charset="0"/>
              </a:rPr>
              <a:t>Epoch Wise Pre-Trained model performance</a:t>
            </a:r>
          </a:p>
        </p:txBody>
      </p:sp>
      <p:sp>
        <p:nvSpPr>
          <p:cNvPr id="4" name="Slide Number Placeholder 3">
            <a:extLst>
              <a:ext uri="{FF2B5EF4-FFF2-40B4-BE49-F238E27FC236}">
                <a16:creationId xmlns:a16="http://schemas.microsoft.com/office/drawing/2014/main" id="{39CE35A1-7484-492B-C2F0-19F3784AA885}"/>
              </a:ext>
            </a:extLst>
          </p:cNvPr>
          <p:cNvSpPr>
            <a:spLocks noGrp="1"/>
          </p:cNvSpPr>
          <p:nvPr>
            <p:ph type="sldNum" sz="quarter" idx="12"/>
          </p:nvPr>
        </p:nvSpPr>
        <p:spPr/>
        <p:txBody>
          <a:bodyPr/>
          <a:lstStyle/>
          <a:p>
            <a:r>
              <a:rPr lang="en-US" dirty="0" smtClean="0"/>
              <a:t>19</a:t>
            </a:r>
            <a:endParaRPr lang="en-US" dirty="0"/>
          </a:p>
        </p:txBody>
      </p:sp>
      <p:pic>
        <p:nvPicPr>
          <p:cNvPr id="5" name="Content Placeholder 4">
            <a:extLst>
              <a:ext uri="{FF2B5EF4-FFF2-40B4-BE49-F238E27FC236}">
                <a16:creationId xmlns:a16="http://schemas.microsoft.com/office/drawing/2014/main" id="{AFF5F289-2572-3335-F43A-6B2C336C0AB3}"/>
              </a:ext>
            </a:extLst>
          </p:cNvPr>
          <p:cNvPicPr>
            <a:picLocks noGrp="1"/>
          </p:cNvPicPr>
          <p:nvPr>
            <p:ph idx="1"/>
          </p:nvPr>
        </p:nvPicPr>
        <p:blipFill rotWithShape="1">
          <a:blip r:embed="rId2" cstate="print">
            <a:extLst>
              <a:ext uri="{28A0092B-C50C-407E-A947-70E740481C1C}">
                <a14:useLocalDpi xmlns:a14="http://schemas.microsoft.com/office/drawing/2010/main" val="0"/>
              </a:ext>
            </a:extLst>
          </a:blip>
          <a:srcRect b="13286"/>
          <a:stretch/>
        </p:blipFill>
        <p:spPr bwMode="auto">
          <a:xfrm>
            <a:off x="5679829" y="731304"/>
            <a:ext cx="5358503" cy="1892509"/>
          </a:xfrm>
          <a:prstGeom prst="rect">
            <a:avLst/>
          </a:prstGeom>
          <a:noFill/>
          <a:ln>
            <a:noFill/>
          </a:ln>
          <a:extLst>
            <a:ext uri="{53640926-AAD7-44D8-BBD7-CCE9431645EC}">
              <a14:shadowObscured xmlns:a14="http://schemas.microsoft.com/office/drawing/2010/main"/>
            </a:ext>
          </a:extLst>
        </p:spPr>
      </p:pic>
      <p:pic>
        <p:nvPicPr>
          <p:cNvPr id="6" name="Picture 5">
            <a:extLst>
              <a:ext uri="{FF2B5EF4-FFF2-40B4-BE49-F238E27FC236}">
                <a16:creationId xmlns:a16="http://schemas.microsoft.com/office/drawing/2014/main" id="{A22ECEC5-EE65-5CB6-269A-E6637BE5E8AF}"/>
              </a:ext>
            </a:extLst>
          </p:cNvPr>
          <p:cNvPicPr/>
          <p:nvPr/>
        </p:nvPicPr>
        <p:blipFill rotWithShape="1">
          <a:blip r:embed="rId3" cstate="hqprint">
            <a:extLst>
              <a:ext uri="{28A0092B-C50C-407E-A947-70E740481C1C}">
                <a14:useLocalDpi xmlns:a14="http://schemas.microsoft.com/office/drawing/2010/main" val="0"/>
              </a:ext>
            </a:extLst>
          </a:blip>
          <a:srcRect l="3381" t="6063" r="2673" b="5606"/>
          <a:stretch/>
        </p:blipFill>
        <p:spPr bwMode="auto">
          <a:xfrm>
            <a:off x="5838089" y="2852471"/>
            <a:ext cx="5358503" cy="1892510"/>
          </a:xfrm>
          <a:prstGeom prst="rect">
            <a:avLst/>
          </a:prstGeom>
          <a:noFill/>
          <a:ln>
            <a:noFill/>
          </a:ln>
          <a:extLst>
            <a:ext uri="{53640926-AAD7-44D8-BBD7-CCE9431645EC}">
              <a14:shadowObscured xmlns:a14="http://schemas.microsoft.com/office/drawing/2010/main"/>
            </a:ext>
          </a:extLst>
        </p:spPr>
      </p:pic>
      <p:pic>
        <p:nvPicPr>
          <p:cNvPr id="7" name="Picture 6">
            <a:extLst>
              <a:ext uri="{FF2B5EF4-FFF2-40B4-BE49-F238E27FC236}">
                <a16:creationId xmlns:a16="http://schemas.microsoft.com/office/drawing/2014/main" id="{ACAFD332-BBAF-1E15-B918-CDB7B862ECC1}"/>
              </a:ext>
            </a:extLst>
          </p:cNvPr>
          <p:cNvPicPr/>
          <p:nvPr/>
        </p:nvPicPr>
        <p:blipFill rotWithShape="1">
          <a:blip r:embed="rId4" cstate="hqprint">
            <a:extLst>
              <a:ext uri="{28A0092B-C50C-407E-A947-70E740481C1C}">
                <a14:useLocalDpi xmlns:a14="http://schemas.microsoft.com/office/drawing/2010/main" val="0"/>
              </a:ext>
            </a:extLst>
          </a:blip>
          <a:srcRect b="5858"/>
          <a:stretch/>
        </p:blipFill>
        <p:spPr bwMode="auto">
          <a:xfrm>
            <a:off x="5838088" y="4876923"/>
            <a:ext cx="5358503" cy="1796438"/>
          </a:xfrm>
          <a:prstGeom prst="rect">
            <a:avLst/>
          </a:prstGeom>
          <a:noFill/>
          <a:ln>
            <a:noFill/>
          </a:ln>
          <a:extLst>
            <a:ext uri="{53640926-AAD7-44D8-BBD7-CCE9431645EC}">
              <a14:shadowObscured xmlns:a14="http://schemas.microsoft.com/office/drawing/2010/main"/>
            </a:ext>
          </a:extLst>
        </p:spPr>
      </p:pic>
      <p:sp>
        <p:nvSpPr>
          <p:cNvPr id="9" name="TextBox 8">
            <a:extLst>
              <a:ext uri="{FF2B5EF4-FFF2-40B4-BE49-F238E27FC236}">
                <a16:creationId xmlns:a16="http://schemas.microsoft.com/office/drawing/2014/main" id="{9103A3F2-4B32-FF62-0EC9-EA86BA7D8AA9}"/>
              </a:ext>
            </a:extLst>
          </p:cNvPr>
          <p:cNvSpPr txBox="1"/>
          <p:nvPr/>
        </p:nvSpPr>
        <p:spPr>
          <a:xfrm>
            <a:off x="7765598" y="2497108"/>
            <a:ext cx="2611316" cy="276999"/>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Figure 6: ResNet152-v2</a:t>
            </a:r>
          </a:p>
        </p:txBody>
      </p:sp>
      <p:sp>
        <p:nvSpPr>
          <p:cNvPr id="10" name="TextBox 9">
            <a:extLst>
              <a:ext uri="{FF2B5EF4-FFF2-40B4-BE49-F238E27FC236}">
                <a16:creationId xmlns:a16="http://schemas.microsoft.com/office/drawing/2014/main" id="{507CFC67-2F0E-4332-45B9-ABF5968E9D0E}"/>
              </a:ext>
            </a:extLst>
          </p:cNvPr>
          <p:cNvSpPr txBox="1"/>
          <p:nvPr/>
        </p:nvSpPr>
        <p:spPr>
          <a:xfrm>
            <a:off x="7950236" y="4606481"/>
            <a:ext cx="2611316" cy="276999"/>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Figure 7: VGG16</a:t>
            </a:r>
          </a:p>
        </p:txBody>
      </p:sp>
      <p:sp>
        <p:nvSpPr>
          <p:cNvPr id="11" name="TextBox 10">
            <a:extLst>
              <a:ext uri="{FF2B5EF4-FFF2-40B4-BE49-F238E27FC236}">
                <a16:creationId xmlns:a16="http://schemas.microsoft.com/office/drawing/2014/main" id="{E82F8DFC-B983-8B5C-3288-9B0928FEA8A6}"/>
              </a:ext>
            </a:extLst>
          </p:cNvPr>
          <p:cNvSpPr txBox="1"/>
          <p:nvPr/>
        </p:nvSpPr>
        <p:spPr>
          <a:xfrm>
            <a:off x="7835936" y="6534861"/>
            <a:ext cx="2611316" cy="276999"/>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Figure 8: Inception-v3</a:t>
            </a:r>
          </a:p>
        </p:txBody>
      </p:sp>
      <p:sp>
        <p:nvSpPr>
          <p:cNvPr id="14" name="TextBox 13">
            <a:extLst>
              <a:ext uri="{FF2B5EF4-FFF2-40B4-BE49-F238E27FC236}">
                <a16:creationId xmlns:a16="http://schemas.microsoft.com/office/drawing/2014/main" id="{60E54903-FF21-629E-2DAA-72ABF53EA416}"/>
              </a:ext>
            </a:extLst>
          </p:cNvPr>
          <p:cNvSpPr txBox="1"/>
          <p:nvPr/>
        </p:nvSpPr>
        <p:spPr>
          <a:xfrm>
            <a:off x="1731280" y="1152907"/>
            <a:ext cx="3948549" cy="830997"/>
          </a:xfrm>
          <a:prstGeom prst="rect">
            <a:avLst/>
          </a:prstGeom>
          <a:noFill/>
        </p:spPr>
        <p:txBody>
          <a:bodyPr wrap="square" rtlCol="0">
            <a:spAutoFit/>
          </a:bodyPr>
          <a:lstStyle/>
          <a:p>
            <a:pPr marL="285750" indent="-285750" algn="just">
              <a:buFont typeface="Wingdings" panose="05000000000000000000" pitchFamily="2" charset="2"/>
              <a:buChar char="v"/>
            </a:pPr>
            <a:r>
              <a:rPr lang="en-US" sz="1600" dirty="0">
                <a:latin typeface="Times New Roman" panose="02020603050405020304" pitchFamily="18" charset="0"/>
                <a:cs typeface="Times New Roman" panose="02020603050405020304" pitchFamily="18" charset="0"/>
              </a:rPr>
              <a:t>After 20 epochs of training ResNet152-v2 achieved 94% of training accuracy along with 93% validation accuracy.</a:t>
            </a:r>
          </a:p>
        </p:txBody>
      </p:sp>
      <p:sp>
        <p:nvSpPr>
          <p:cNvPr id="15" name="TextBox 14">
            <a:extLst>
              <a:ext uri="{FF2B5EF4-FFF2-40B4-BE49-F238E27FC236}">
                <a16:creationId xmlns:a16="http://schemas.microsoft.com/office/drawing/2014/main" id="{79BF6B71-0BBE-F522-92EB-7D90453EB7F8}"/>
              </a:ext>
            </a:extLst>
          </p:cNvPr>
          <p:cNvSpPr txBox="1"/>
          <p:nvPr/>
        </p:nvSpPr>
        <p:spPr>
          <a:xfrm>
            <a:off x="1731279" y="3136612"/>
            <a:ext cx="3948549" cy="830997"/>
          </a:xfrm>
          <a:prstGeom prst="rect">
            <a:avLst/>
          </a:prstGeom>
          <a:noFill/>
        </p:spPr>
        <p:txBody>
          <a:bodyPr wrap="square" rtlCol="0">
            <a:spAutoFit/>
          </a:bodyPr>
          <a:lstStyle/>
          <a:p>
            <a:pPr marL="285750" indent="-285750" algn="just">
              <a:buFont typeface="Wingdings" panose="05000000000000000000" pitchFamily="2" charset="2"/>
              <a:buChar char="v"/>
            </a:pPr>
            <a:r>
              <a:rPr lang="en-US" sz="1600" dirty="0">
                <a:latin typeface="Times New Roman" panose="02020603050405020304" pitchFamily="18" charset="0"/>
                <a:cs typeface="Times New Roman" panose="02020603050405020304" pitchFamily="18" charset="0"/>
              </a:rPr>
              <a:t>After 20 epochs of training VGG16 achieved 91.75% of training accuracy along with 91.56%.</a:t>
            </a:r>
          </a:p>
        </p:txBody>
      </p:sp>
      <p:sp>
        <p:nvSpPr>
          <p:cNvPr id="16" name="TextBox 15">
            <a:extLst>
              <a:ext uri="{FF2B5EF4-FFF2-40B4-BE49-F238E27FC236}">
                <a16:creationId xmlns:a16="http://schemas.microsoft.com/office/drawing/2014/main" id="{9C44820B-C38E-D4DD-165B-16E4CEA0AB62}"/>
              </a:ext>
            </a:extLst>
          </p:cNvPr>
          <p:cNvSpPr txBox="1"/>
          <p:nvPr/>
        </p:nvSpPr>
        <p:spPr>
          <a:xfrm>
            <a:off x="1731279" y="5359643"/>
            <a:ext cx="3948549" cy="830997"/>
          </a:xfrm>
          <a:prstGeom prst="rect">
            <a:avLst/>
          </a:prstGeom>
          <a:noFill/>
        </p:spPr>
        <p:txBody>
          <a:bodyPr wrap="square" rtlCol="0">
            <a:spAutoFit/>
          </a:bodyPr>
          <a:lstStyle/>
          <a:p>
            <a:pPr marL="285750" indent="-285750" algn="just">
              <a:buFont typeface="Wingdings" panose="05000000000000000000" pitchFamily="2" charset="2"/>
              <a:buChar char="v"/>
            </a:pPr>
            <a:r>
              <a:rPr lang="en-US" sz="1600" dirty="0">
                <a:latin typeface="Times New Roman" panose="02020603050405020304" pitchFamily="18" charset="0"/>
                <a:cs typeface="Times New Roman" panose="02020603050405020304" pitchFamily="18" charset="0"/>
              </a:rPr>
              <a:t>After 20 epochs of training Inception-v3 achieved 88% of training accuracy along with 87.35%.</a:t>
            </a:r>
          </a:p>
        </p:txBody>
      </p:sp>
    </p:spTree>
    <p:extLst>
      <p:ext uri="{BB962C8B-B14F-4D97-AF65-F5344CB8AC3E}">
        <p14:creationId xmlns:p14="http://schemas.microsoft.com/office/powerpoint/2010/main" val="45166318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350C61-919F-B77E-22A6-F416621FBDB0}"/>
              </a:ext>
            </a:extLst>
          </p:cNvPr>
          <p:cNvSpPr>
            <a:spLocks noGrp="1"/>
          </p:cNvSpPr>
          <p:nvPr>
            <p:ph type="title"/>
          </p:nvPr>
        </p:nvSpPr>
        <p:spPr>
          <a:xfrm>
            <a:off x="1880749" y="457998"/>
            <a:ext cx="4133190" cy="659567"/>
          </a:xfrm>
        </p:spPr>
        <p:txBody>
          <a:bodyPr/>
          <a:lstStyle/>
          <a:p>
            <a:r>
              <a:rPr lang="en-US" dirty="0">
                <a:latin typeface="Times New Roman" panose="02020603050405020304" pitchFamily="18" charset="0"/>
                <a:cs typeface="Times New Roman" panose="02020603050405020304" pitchFamily="18" charset="0"/>
              </a:rPr>
              <a:t>Results &amp; Evaluation</a:t>
            </a:r>
          </a:p>
        </p:txBody>
      </p:sp>
      <p:sp>
        <p:nvSpPr>
          <p:cNvPr id="4" name="Slide Number Placeholder 3">
            <a:extLst>
              <a:ext uri="{FF2B5EF4-FFF2-40B4-BE49-F238E27FC236}">
                <a16:creationId xmlns:a16="http://schemas.microsoft.com/office/drawing/2014/main" id="{A6F936B5-B910-F6D5-A7F2-FC958856141A}"/>
              </a:ext>
            </a:extLst>
          </p:cNvPr>
          <p:cNvSpPr>
            <a:spLocks noGrp="1"/>
          </p:cNvSpPr>
          <p:nvPr>
            <p:ph type="sldNum" sz="quarter" idx="12"/>
          </p:nvPr>
        </p:nvSpPr>
        <p:spPr/>
        <p:txBody>
          <a:bodyPr/>
          <a:lstStyle/>
          <a:p>
            <a:r>
              <a:rPr lang="en-US" dirty="0" smtClean="0"/>
              <a:t>20</a:t>
            </a:r>
            <a:endParaRPr lang="en-US" dirty="0"/>
          </a:p>
        </p:txBody>
      </p:sp>
      <p:pic>
        <p:nvPicPr>
          <p:cNvPr id="10" name="Content Placeholder 9">
            <a:extLst>
              <a:ext uri="{FF2B5EF4-FFF2-40B4-BE49-F238E27FC236}">
                <a16:creationId xmlns:a16="http://schemas.microsoft.com/office/drawing/2014/main" id="{AC3402BB-3668-F9D1-ABC7-794C494FB81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92498" y="1117565"/>
            <a:ext cx="8915400" cy="2933879"/>
          </a:xfrm>
        </p:spPr>
      </p:pic>
      <p:sp>
        <p:nvSpPr>
          <p:cNvPr id="11" name="TextBox 10">
            <a:extLst>
              <a:ext uri="{FF2B5EF4-FFF2-40B4-BE49-F238E27FC236}">
                <a16:creationId xmlns:a16="http://schemas.microsoft.com/office/drawing/2014/main" id="{FCB238DB-1220-E612-00CE-1D786D2CC23A}"/>
              </a:ext>
            </a:extLst>
          </p:cNvPr>
          <p:cNvSpPr txBox="1"/>
          <p:nvPr/>
        </p:nvSpPr>
        <p:spPr>
          <a:xfrm>
            <a:off x="3859640" y="4051444"/>
            <a:ext cx="6615320" cy="307777"/>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Figure 9: Graphical presentation of proposed CNN and other DL model’s performance</a:t>
            </a:r>
          </a:p>
        </p:txBody>
      </p:sp>
      <p:sp>
        <p:nvSpPr>
          <p:cNvPr id="12" name="TextBox 11">
            <a:extLst>
              <a:ext uri="{FF2B5EF4-FFF2-40B4-BE49-F238E27FC236}">
                <a16:creationId xmlns:a16="http://schemas.microsoft.com/office/drawing/2014/main" id="{4D5B42EB-1F2A-AE53-B8CD-2C540A16E430}"/>
              </a:ext>
            </a:extLst>
          </p:cNvPr>
          <p:cNvSpPr txBox="1"/>
          <p:nvPr/>
        </p:nvSpPr>
        <p:spPr>
          <a:xfrm>
            <a:off x="2927839" y="4535164"/>
            <a:ext cx="7882585" cy="1569660"/>
          </a:xfrm>
          <a:prstGeom prst="rect">
            <a:avLst/>
          </a:prstGeom>
          <a:noFill/>
        </p:spPr>
        <p:txBody>
          <a:bodyPr wrap="square" rtlCol="0">
            <a:spAutoFit/>
          </a:bodyPr>
          <a:lstStyle/>
          <a:p>
            <a:pPr marL="342900" indent="-342900" algn="just">
              <a:buFont typeface="Wingdings" panose="05000000000000000000" pitchFamily="2" charset="2"/>
              <a:buChar char="Ø"/>
            </a:pPr>
            <a:r>
              <a:rPr lang="en-US" sz="1600" dirty="0">
                <a:latin typeface="Times New Roman" panose="02020603050405020304" pitchFamily="18" charset="0"/>
                <a:cs typeface="Times New Roman" panose="02020603050405020304" pitchFamily="18" charset="0"/>
              </a:rPr>
              <a:t>Our proposed CNN model achieved higher precision compared to other DL models which is 97%.</a:t>
            </a:r>
          </a:p>
          <a:p>
            <a:pPr marL="342900" indent="-342900" algn="just">
              <a:buFont typeface="Wingdings" panose="05000000000000000000" pitchFamily="2" charset="2"/>
              <a:buChar char="Ø"/>
            </a:pPr>
            <a:r>
              <a:rPr lang="en-US" sz="1600" dirty="0">
                <a:latin typeface="Times New Roman" panose="02020603050405020304" pitchFamily="18" charset="0"/>
                <a:cs typeface="Times New Roman" panose="02020603050405020304" pitchFamily="18" charset="0"/>
              </a:rPr>
              <a:t>Our proposed CNN model achieved higher recall compared to other DL models which is also 97%.</a:t>
            </a:r>
          </a:p>
          <a:p>
            <a:pPr marL="342900" indent="-342900" algn="just">
              <a:buFont typeface="Wingdings" panose="05000000000000000000" pitchFamily="2" charset="2"/>
              <a:buChar char="Ø"/>
            </a:pPr>
            <a:r>
              <a:rPr lang="en-US" sz="1600" dirty="0">
                <a:latin typeface="Times New Roman" panose="02020603050405020304" pitchFamily="18" charset="0"/>
                <a:cs typeface="Times New Roman" panose="02020603050405020304" pitchFamily="18" charset="0"/>
              </a:rPr>
              <a:t>Our proposed CNN model achieved higher accuracy compared to other DL models which 96.67% .</a:t>
            </a:r>
          </a:p>
        </p:txBody>
      </p:sp>
    </p:spTree>
    <p:extLst>
      <p:ext uri="{BB962C8B-B14F-4D97-AF65-F5344CB8AC3E}">
        <p14:creationId xmlns:p14="http://schemas.microsoft.com/office/powerpoint/2010/main" val="166426682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5921987-A060-0B9B-BD74-0CA5311ED1D9}"/>
              </a:ext>
            </a:extLst>
          </p:cNvPr>
          <p:cNvSpPr txBox="1"/>
          <p:nvPr/>
        </p:nvSpPr>
        <p:spPr>
          <a:xfrm>
            <a:off x="2179710" y="787782"/>
            <a:ext cx="5734929" cy="523220"/>
          </a:xfrm>
          <a:prstGeom prst="rect">
            <a:avLst/>
          </a:prstGeom>
          <a:noFill/>
        </p:spPr>
        <p:txBody>
          <a:bodyPr wrap="square" rtlCol="0">
            <a:spAutoFit/>
          </a:bodyPr>
          <a:lstStyle/>
          <a:p>
            <a:pPr>
              <a:spcBef>
                <a:spcPct val="0"/>
              </a:spcBef>
            </a:pPr>
            <a:r>
              <a:rPr lang="en-US" sz="2800" dirty="0">
                <a:solidFill>
                  <a:schemeClr val="tx1">
                    <a:lumMod val="85000"/>
                    <a:lumOff val="15000"/>
                  </a:schemeClr>
                </a:solidFill>
                <a:latin typeface="Times New Roman" panose="02020603050405020304" pitchFamily="18" charset="0"/>
                <a:ea typeface="+mj-ea"/>
                <a:cs typeface="Times New Roman" panose="02020603050405020304" pitchFamily="18" charset="0"/>
              </a:rPr>
              <a:t>Precision , Recall, F1 Score</a:t>
            </a:r>
          </a:p>
        </p:txBody>
      </p:sp>
      <p:sp>
        <p:nvSpPr>
          <p:cNvPr id="8" name="TextBox 7">
            <a:extLst>
              <a:ext uri="{FF2B5EF4-FFF2-40B4-BE49-F238E27FC236}">
                <a16:creationId xmlns:a16="http://schemas.microsoft.com/office/drawing/2014/main" id="{DB3D56F4-A871-132F-5E2C-707E9FD4F34C}"/>
              </a:ext>
            </a:extLst>
          </p:cNvPr>
          <p:cNvSpPr txBox="1"/>
          <p:nvPr/>
        </p:nvSpPr>
        <p:spPr>
          <a:xfrm>
            <a:off x="5079607" y="3829941"/>
            <a:ext cx="3695115" cy="307777"/>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Table 8: Precision, Recall, F1 Score table</a:t>
            </a:r>
          </a:p>
        </p:txBody>
      </p:sp>
      <p:sp>
        <p:nvSpPr>
          <p:cNvPr id="2" name="Slide Number Placeholder 1">
            <a:extLst>
              <a:ext uri="{FF2B5EF4-FFF2-40B4-BE49-F238E27FC236}">
                <a16:creationId xmlns:a16="http://schemas.microsoft.com/office/drawing/2014/main" id="{E6C1B2B2-63CD-65F9-15CF-ED278F255CFC}"/>
              </a:ext>
            </a:extLst>
          </p:cNvPr>
          <p:cNvSpPr>
            <a:spLocks noGrp="1"/>
          </p:cNvSpPr>
          <p:nvPr>
            <p:ph type="sldNum" sz="quarter" idx="12"/>
          </p:nvPr>
        </p:nvSpPr>
        <p:spPr/>
        <p:txBody>
          <a:bodyPr/>
          <a:lstStyle/>
          <a:p>
            <a:r>
              <a:rPr lang="en-US" dirty="0" smtClean="0"/>
              <a:t>21</a:t>
            </a:r>
            <a:endParaRPr lang="en-US"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3536699371"/>
              </p:ext>
            </p:extLst>
          </p:nvPr>
        </p:nvGraphicFramePr>
        <p:xfrm>
          <a:off x="2179710" y="1541388"/>
          <a:ext cx="9351889" cy="2227444"/>
        </p:xfrm>
        <a:graphic>
          <a:graphicData uri="http://schemas.openxmlformats.org/drawingml/2006/table">
            <a:tbl>
              <a:tblPr firstRow="1" firstCol="1" bandRow="1">
                <a:tableStyleId>{C083E6E3-FA7D-4D7B-A595-EF9225AFEA82}</a:tableStyleId>
              </a:tblPr>
              <a:tblGrid>
                <a:gridCol w="2094870">
                  <a:extLst>
                    <a:ext uri="{9D8B030D-6E8A-4147-A177-3AD203B41FA5}">
                      <a16:colId xmlns:a16="http://schemas.microsoft.com/office/drawing/2014/main" val="1054688879"/>
                    </a:ext>
                  </a:extLst>
                </a:gridCol>
                <a:gridCol w="1529741">
                  <a:extLst>
                    <a:ext uri="{9D8B030D-6E8A-4147-A177-3AD203B41FA5}">
                      <a16:colId xmlns:a16="http://schemas.microsoft.com/office/drawing/2014/main" val="3682916755"/>
                    </a:ext>
                  </a:extLst>
                </a:gridCol>
                <a:gridCol w="1670051">
                  <a:extLst>
                    <a:ext uri="{9D8B030D-6E8A-4147-A177-3AD203B41FA5}">
                      <a16:colId xmlns:a16="http://schemas.microsoft.com/office/drawing/2014/main" val="1697327035"/>
                    </a:ext>
                  </a:extLst>
                </a:gridCol>
                <a:gridCol w="1352409">
                  <a:extLst>
                    <a:ext uri="{9D8B030D-6E8A-4147-A177-3AD203B41FA5}">
                      <a16:colId xmlns:a16="http://schemas.microsoft.com/office/drawing/2014/main" val="1819794645"/>
                    </a:ext>
                  </a:extLst>
                </a:gridCol>
                <a:gridCol w="1352409">
                  <a:extLst>
                    <a:ext uri="{9D8B030D-6E8A-4147-A177-3AD203B41FA5}">
                      <a16:colId xmlns:a16="http://schemas.microsoft.com/office/drawing/2014/main" val="604577163"/>
                    </a:ext>
                  </a:extLst>
                </a:gridCol>
                <a:gridCol w="1352409">
                  <a:extLst>
                    <a:ext uri="{9D8B030D-6E8A-4147-A177-3AD203B41FA5}">
                      <a16:colId xmlns:a16="http://schemas.microsoft.com/office/drawing/2014/main" val="2819071745"/>
                    </a:ext>
                  </a:extLst>
                </a:gridCol>
              </a:tblGrid>
              <a:tr h="0">
                <a:tc>
                  <a:txBody>
                    <a:bodyPr/>
                    <a:lstStyle/>
                    <a:p>
                      <a:pPr marL="0" marR="0" algn="ctr">
                        <a:spcBef>
                          <a:spcPts val="0"/>
                        </a:spcBef>
                        <a:spcAft>
                          <a:spcPts val="0"/>
                        </a:spcAft>
                      </a:pPr>
                      <a:r>
                        <a:rPr lang="en-US" sz="1400">
                          <a:effectLst/>
                          <a:latin typeface="Times New Roman" panose="02020603050405020304" pitchFamily="18" charset="0"/>
                          <a:cs typeface="Times New Roman" panose="02020603050405020304" pitchFamily="18" charset="0"/>
                        </a:rPr>
                        <a:t>Model</a:t>
                      </a:r>
                      <a:endParaRPr lang="en-US" sz="20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400" dirty="0">
                          <a:effectLst/>
                          <a:latin typeface="Times New Roman" panose="02020603050405020304" pitchFamily="18" charset="0"/>
                          <a:cs typeface="Times New Roman" panose="02020603050405020304" pitchFamily="18" charset="0"/>
                        </a:rPr>
                        <a:t>Precision</a:t>
                      </a:r>
                      <a:endParaRPr lang="en-US" sz="20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400">
                          <a:effectLst/>
                          <a:latin typeface="Times New Roman" panose="02020603050405020304" pitchFamily="18" charset="0"/>
                          <a:cs typeface="Times New Roman" panose="02020603050405020304" pitchFamily="18" charset="0"/>
                        </a:rPr>
                        <a:t>Accuracy</a:t>
                      </a:r>
                      <a:endParaRPr lang="en-US" sz="20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400" dirty="0">
                          <a:effectLst/>
                          <a:latin typeface="Times New Roman" panose="02020603050405020304" pitchFamily="18" charset="0"/>
                          <a:cs typeface="Times New Roman" panose="02020603050405020304" pitchFamily="18" charset="0"/>
                        </a:rPr>
                        <a:t>Specificity</a:t>
                      </a:r>
                    </a:p>
                    <a:p>
                      <a:pPr marL="0" marR="0" algn="ctr">
                        <a:spcBef>
                          <a:spcPts val="0"/>
                        </a:spcBef>
                        <a:spcAft>
                          <a:spcPts val="0"/>
                        </a:spcAft>
                      </a:pPr>
                      <a:r>
                        <a:rPr lang="en-US" sz="1100" dirty="0">
                          <a:effectLst/>
                          <a:latin typeface="Times New Roman" panose="02020603050405020304" pitchFamily="18" charset="0"/>
                          <a:cs typeface="Times New Roman" panose="02020603050405020304" pitchFamily="18" charset="0"/>
                        </a:rPr>
                        <a:t>(True negative rate)</a:t>
                      </a:r>
                      <a:endParaRPr lang="en-US" sz="16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400" dirty="0">
                          <a:effectLst/>
                          <a:latin typeface="Times New Roman" panose="02020603050405020304" pitchFamily="18" charset="0"/>
                          <a:cs typeface="Times New Roman" panose="02020603050405020304" pitchFamily="18" charset="0"/>
                        </a:rPr>
                        <a:t>Sensitivity</a:t>
                      </a:r>
                    </a:p>
                    <a:p>
                      <a:pPr marL="0" marR="0" lvl="0" indent="0" algn="ctr" defTabSz="457200" rtl="0" eaLnBrk="1" fontAlgn="auto" latinLnBrk="0" hangingPunct="1">
                        <a:lnSpc>
                          <a:spcPct val="100000"/>
                        </a:lnSpc>
                        <a:spcBef>
                          <a:spcPts val="0"/>
                        </a:spcBef>
                        <a:spcAft>
                          <a:spcPts val="0"/>
                        </a:spcAft>
                        <a:buClrTx/>
                        <a:buSzTx/>
                        <a:buFontTx/>
                        <a:buNone/>
                        <a:tabLst/>
                        <a:defRPr/>
                      </a:pPr>
                      <a:r>
                        <a:rPr lang="en-US" sz="1100" dirty="0">
                          <a:effectLst/>
                          <a:latin typeface="Times New Roman" panose="02020603050405020304" pitchFamily="18" charset="0"/>
                          <a:cs typeface="Times New Roman" panose="02020603050405020304" pitchFamily="18" charset="0"/>
                        </a:rPr>
                        <a:t>(True positive rate)</a:t>
                      </a:r>
                      <a:endParaRPr lang="en-US" sz="1600" dirty="0">
                        <a:effectLst/>
                        <a:latin typeface="Times New Roman" panose="02020603050405020304" pitchFamily="18" charset="0"/>
                        <a:cs typeface="Times New Roman" panose="02020603050405020304" pitchFamily="18" charset="0"/>
                      </a:endParaRPr>
                    </a:p>
                    <a:p>
                      <a:pPr marL="0" marR="0" algn="ctr">
                        <a:spcBef>
                          <a:spcPts val="0"/>
                        </a:spcBef>
                        <a:spcAft>
                          <a:spcPts val="0"/>
                        </a:spcAft>
                      </a:pPr>
                      <a:endParaRPr lang="en-US" sz="20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400" dirty="0">
                          <a:effectLst/>
                          <a:latin typeface="Times New Roman" panose="02020603050405020304" pitchFamily="18" charset="0"/>
                          <a:cs typeface="Times New Roman" panose="02020603050405020304" pitchFamily="18" charset="0"/>
                        </a:rPr>
                        <a:t>  F1-  score</a:t>
                      </a:r>
                      <a:endParaRPr lang="en-US" sz="20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664524355"/>
                  </a:ext>
                </a:extLst>
              </a:tr>
              <a:tr h="360624">
                <a:tc>
                  <a:txBody>
                    <a:bodyPr/>
                    <a:lstStyle/>
                    <a:p>
                      <a:pPr marL="0" marR="0" algn="ctr">
                        <a:spcBef>
                          <a:spcPts val="0"/>
                        </a:spcBef>
                        <a:spcAft>
                          <a:spcPts val="0"/>
                        </a:spcAft>
                      </a:pPr>
                      <a:r>
                        <a:rPr lang="en-US" sz="1400">
                          <a:effectLst/>
                          <a:latin typeface="Times New Roman" panose="02020603050405020304" pitchFamily="18" charset="0"/>
                          <a:cs typeface="Times New Roman" panose="02020603050405020304" pitchFamily="18" charset="0"/>
                        </a:rPr>
                        <a:t>Proposed CNN</a:t>
                      </a:r>
                      <a:endParaRPr lang="en-US" sz="20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600" dirty="0">
                          <a:effectLst/>
                          <a:latin typeface="Times New Roman" panose="02020603050405020304" pitchFamily="18" charset="0"/>
                          <a:cs typeface="Times New Roman" panose="02020603050405020304" pitchFamily="18" charset="0"/>
                        </a:rPr>
                        <a:t>97%</a:t>
                      </a:r>
                      <a:endParaRPr lang="en-US" sz="20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600">
                          <a:effectLst/>
                          <a:latin typeface="Times New Roman" panose="02020603050405020304" pitchFamily="18" charset="0"/>
                          <a:cs typeface="Times New Roman" panose="02020603050405020304" pitchFamily="18" charset="0"/>
                        </a:rPr>
                        <a:t>96.11%</a:t>
                      </a:r>
                      <a:endParaRPr lang="en-US" sz="20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600">
                          <a:effectLst/>
                          <a:latin typeface="Times New Roman" panose="02020603050405020304" pitchFamily="18" charset="0"/>
                          <a:cs typeface="Times New Roman" panose="02020603050405020304" pitchFamily="18" charset="0"/>
                        </a:rPr>
                        <a:t>97%</a:t>
                      </a:r>
                      <a:endParaRPr lang="en-US" sz="20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600">
                          <a:effectLst/>
                          <a:latin typeface="Times New Roman" panose="02020603050405020304" pitchFamily="18" charset="0"/>
                          <a:cs typeface="Times New Roman" panose="02020603050405020304" pitchFamily="18" charset="0"/>
                        </a:rPr>
                        <a:t>97%</a:t>
                      </a:r>
                      <a:endParaRPr lang="en-US" sz="20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600">
                          <a:effectLst/>
                          <a:latin typeface="Times New Roman" panose="02020603050405020304" pitchFamily="18" charset="0"/>
                          <a:cs typeface="Times New Roman" panose="02020603050405020304" pitchFamily="18" charset="0"/>
                        </a:rPr>
                        <a:t>97%</a:t>
                      </a:r>
                      <a:endParaRPr lang="en-US" sz="20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153685608"/>
                  </a:ext>
                </a:extLst>
              </a:tr>
              <a:tr h="424882">
                <a:tc>
                  <a:txBody>
                    <a:bodyPr/>
                    <a:lstStyle/>
                    <a:p>
                      <a:pPr marL="0" marR="0" algn="ctr">
                        <a:spcBef>
                          <a:spcPts val="0"/>
                        </a:spcBef>
                        <a:spcAft>
                          <a:spcPts val="0"/>
                        </a:spcAft>
                      </a:pPr>
                      <a:r>
                        <a:rPr lang="en-US" sz="1400">
                          <a:effectLst/>
                          <a:latin typeface="Times New Roman" panose="02020603050405020304" pitchFamily="18" charset="0"/>
                          <a:cs typeface="Times New Roman" panose="02020603050405020304" pitchFamily="18" charset="0"/>
                        </a:rPr>
                        <a:t>ResNet152-v2</a:t>
                      </a:r>
                      <a:endParaRPr lang="en-US" sz="20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600">
                          <a:effectLst/>
                          <a:latin typeface="Times New Roman" panose="02020603050405020304" pitchFamily="18" charset="0"/>
                          <a:cs typeface="Times New Roman" panose="02020603050405020304" pitchFamily="18" charset="0"/>
                        </a:rPr>
                        <a:t>93.71%</a:t>
                      </a:r>
                      <a:endParaRPr lang="en-US" sz="20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600" dirty="0">
                          <a:effectLst/>
                          <a:latin typeface="Times New Roman" panose="02020603050405020304" pitchFamily="18" charset="0"/>
                          <a:cs typeface="Times New Roman" panose="02020603050405020304" pitchFamily="18" charset="0"/>
                        </a:rPr>
                        <a:t>94%</a:t>
                      </a:r>
                      <a:endParaRPr lang="en-US" sz="20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600" dirty="0">
                          <a:effectLst/>
                          <a:latin typeface="Times New Roman" panose="02020603050405020304" pitchFamily="18" charset="0"/>
                          <a:cs typeface="Times New Roman" panose="02020603050405020304" pitchFamily="18" charset="0"/>
                        </a:rPr>
                        <a:t>94%</a:t>
                      </a:r>
                      <a:endParaRPr lang="en-US" sz="20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600">
                          <a:effectLst/>
                          <a:latin typeface="Times New Roman" panose="02020603050405020304" pitchFamily="18" charset="0"/>
                          <a:cs typeface="Times New Roman" panose="02020603050405020304" pitchFamily="18" charset="0"/>
                        </a:rPr>
                        <a:t>94%</a:t>
                      </a:r>
                      <a:endParaRPr lang="en-US" sz="20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600">
                          <a:effectLst/>
                          <a:latin typeface="Times New Roman" panose="02020603050405020304" pitchFamily="18" charset="0"/>
                          <a:cs typeface="Times New Roman" panose="02020603050405020304" pitchFamily="18" charset="0"/>
                        </a:rPr>
                        <a:t>94%</a:t>
                      </a:r>
                      <a:endParaRPr lang="en-US" sz="20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321020634"/>
                  </a:ext>
                </a:extLst>
              </a:tr>
              <a:tr h="413238">
                <a:tc>
                  <a:txBody>
                    <a:bodyPr/>
                    <a:lstStyle/>
                    <a:p>
                      <a:pPr marL="0" marR="0" algn="ctr">
                        <a:spcBef>
                          <a:spcPts val="0"/>
                        </a:spcBef>
                        <a:spcAft>
                          <a:spcPts val="0"/>
                        </a:spcAft>
                      </a:pPr>
                      <a:r>
                        <a:rPr lang="en-US" sz="1400">
                          <a:effectLst/>
                          <a:latin typeface="Times New Roman" panose="02020603050405020304" pitchFamily="18" charset="0"/>
                          <a:cs typeface="Times New Roman" panose="02020603050405020304" pitchFamily="18" charset="0"/>
                        </a:rPr>
                        <a:t>VGG16</a:t>
                      </a:r>
                      <a:endParaRPr lang="en-US" sz="20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600">
                          <a:effectLst/>
                          <a:latin typeface="Times New Roman" panose="02020603050405020304" pitchFamily="18" charset="0"/>
                          <a:cs typeface="Times New Roman" panose="02020603050405020304" pitchFamily="18" charset="0"/>
                        </a:rPr>
                        <a:t>88.64%</a:t>
                      </a:r>
                      <a:endParaRPr lang="en-US" sz="20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600" dirty="0">
                          <a:effectLst/>
                          <a:latin typeface="Times New Roman" panose="02020603050405020304" pitchFamily="18" charset="0"/>
                          <a:cs typeface="Times New Roman" panose="02020603050405020304" pitchFamily="18" charset="0"/>
                        </a:rPr>
                        <a:t>91%</a:t>
                      </a:r>
                      <a:endParaRPr lang="en-US" sz="20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600" dirty="0">
                          <a:effectLst/>
                          <a:latin typeface="Times New Roman" panose="02020603050405020304" pitchFamily="18" charset="0"/>
                          <a:cs typeface="Times New Roman" panose="02020603050405020304" pitchFamily="18" charset="0"/>
                        </a:rPr>
                        <a:t>91%</a:t>
                      </a:r>
                      <a:endParaRPr lang="en-US" sz="20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600">
                          <a:effectLst/>
                          <a:latin typeface="Times New Roman" panose="02020603050405020304" pitchFamily="18" charset="0"/>
                          <a:cs typeface="Times New Roman" panose="02020603050405020304" pitchFamily="18" charset="0"/>
                        </a:rPr>
                        <a:t>91%</a:t>
                      </a:r>
                      <a:endParaRPr lang="en-US" sz="20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600">
                          <a:effectLst/>
                          <a:latin typeface="Times New Roman" panose="02020603050405020304" pitchFamily="18" charset="0"/>
                          <a:cs typeface="Times New Roman" panose="02020603050405020304" pitchFamily="18" charset="0"/>
                        </a:rPr>
                        <a:t>91%</a:t>
                      </a:r>
                      <a:endParaRPr lang="en-US" sz="20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463880338"/>
                  </a:ext>
                </a:extLst>
              </a:tr>
              <a:tr h="342900">
                <a:tc>
                  <a:txBody>
                    <a:bodyPr/>
                    <a:lstStyle/>
                    <a:p>
                      <a:pPr marL="0" marR="0" algn="ctr">
                        <a:spcBef>
                          <a:spcPts val="0"/>
                        </a:spcBef>
                        <a:spcAft>
                          <a:spcPts val="0"/>
                        </a:spcAft>
                      </a:pPr>
                      <a:r>
                        <a:rPr lang="en-US" sz="1400">
                          <a:effectLst/>
                          <a:latin typeface="Times New Roman" panose="02020603050405020304" pitchFamily="18" charset="0"/>
                          <a:cs typeface="Times New Roman" panose="02020603050405020304" pitchFamily="18" charset="0"/>
                        </a:rPr>
                        <a:t>Inception-v3</a:t>
                      </a:r>
                      <a:endParaRPr lang="en-US" sz="20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600">
                          <a:effectLst/>
                          <a:latin typeface="Times New Roman" panose="02020603050405020304" pitchFamily="18" charset="0"/>
                          <a:cs typeface="Times New Roman" panose="02020603050405020304" pitchFamily="18" charset="0"/>
                        </a:rPr>
                        <a:t>87.92%</a:t>
                      </a:r>
                      <a:endParaRPr lang="en-US" sz="20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600" dirty="0">
                          <a:effectLst/>
                          <a:latin typeface="Times New Roman" panose="02020603050405020304" pitchFamily="18" charset="0"/>
                          <a:cs typeface="Times New Roman" panose="02020603050405020304" pitchFamily="18" charset="0"/>
                        </a:rPr>
                        <a:t>88%</a:t>
                      </a:r>
                      <a:endParaRPr lang="en-US" sz="20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600">
                          <a:effectLst/>
                          <a:latin typeface="Times New Roman" panose="02020603050405020304" pitchFamily="18" charset="0"/>
                          <a:cs typeface="Times New Roman" panose="02020603050405020304" pitchFamily="18" charset="0"/>
                        </a:rPr>
                        <a:t>88%</a:t>
                      </a:r>
                      <a:endParaRPr lang="en-US" sz="20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600">
                          <a:effectLst/>
                          <a:latin typeface="Times New Roman" panose="02020603050405020304" pitchFamily="18" charset="0"/>
                          <a:cs typeface="Times New Roman" panose="02020603050405020304" pitchFamily="18" charset="0"/>
                        </a:rPr>
                        <a:t>88%</a:t>
                      </a:r>
                      <a:endParaRPr lang="en-US" sz="20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600" dirty="0">
                          <a:effectLst/>
                          <a:latin typeface="Times New Roman" panose="02020603050405020304" pitchFamily="18" charset="0"/>
                          <a:cs typeface="Times New Roman" panose="02020603050405020304" pitchFamily="18" charset="0"/>
                        </a:rPr>
                        <a:t>88%</a:t>
                      </a:r>
                      <a:endParaRPr lang="en-US" sz="20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373664261"/>
                  </a:ext>
                </a:extLst>
              </a:tr>
            </a:tbl>
          </a:graphicData>
        </a:graphic>
      </p:graphicFrame>
      <p:sp>
        <p:nvSpPr>
          <p:cNvPr id="13" name="TextBox 12">
            <a:extLst>
              <a:ext uri="{FF2B5EF4-FFF2-40B4-BE49-F238E27FC236}">
                <a16:creationId xmlns:a16="http://schemas.microsoft.com/office/drawing/2014/main" id="{10266CBD-5FB8-2A62-F916-7109F4E1AD27}"/>
              </a:ext>
            </a:extLst>
          </p:cNvPr>
          <p:cNvSpPr txBox="1"/>
          <p:nvPr/>
        </p:nvSpPr>
        <p:spPr>
          <a:xfrm>
            <a:off x="2251219" y="4254336"/>
            <a:ext cx="9351889" cy="1815882"/>
          </a:xfrm>
          <a:prstGeom prst="rect">
            <a:avLst/>
          </a:prstGeom>
          <a:noFill/>
        </p:spPr>
        <p:txBody>
          <a:bodyPr wrap="square" rtlCol="0">
            <a:spAutoFit/>
          </a:bodyPr>
          <a:lstStyle/>
          <a:p>
            <a:pPr marL="342900" indent="-342900" algn="just">
              <a:buFont typeface="Wingdings" panose="05000000000000000000" pitchFamily="2" charset="2"/>
              <a:buChar char="Ø"/>
            </a:pPr>
            <a:r>
              <a:rPr lang="en-US" sz="1600" dirty="0">
                <a:latin typeface="Times New Roman" panose="02020603050405020304" pitchFamily="18" charset="0"/>
                <a:cs typeface="Times New Roman" panose="02020603050405020304" pitchFamily="18" charset="0"/>
              </a:rPr>
              <a:t>Our proposed CNN model achieved higher accuracy, and precision compared to other DL models which are 96.11% and 97%.</a:t>
            </a:r>
          </a:p>
          <a:p>
            <a:pPr marL="342900" indent="-342900" algn="just">
              <a:buFont typeface="Wingdings" panose="05000000000000000000" pitchFamily="2" charset="2"/>
              <a:buChar char="Ø"/>
            </a:pPr>
            <a:r>
              <a:rPr lang="en-US" sz="1600" dirty="0">
                <a:latin typeface="Times New Roman" panose="02020603050405020304" pitchFamily="18" charset="0"/>
                <a:cs typeface="Times New Roman" panose="02020603050405020304" pitchFamily="18" charset="0"/>
              </a:rPr>
              <a:t>ResNet152-v2 achieved higher accuracy and precision then VGG16 and Inception-v3 which are 93.71% and 94%.</a:t>
            </a:r>
          </a:p>
          <a:p>
            <a:pPr marL="342900" indent="-342900" algn="just">
              <a:buFont typeface="Wingdings" panose="05000000000000000000" pitchFamily="2" charset="2"/>
              <a:buChar char="Ø"/>
            </a:pPr>
            <a:r>
              <a:rPr lang="en-US" sz="1600" dirty="0">
                <a:latin typeface="Times New Roman" panose="02020603050405020304" pitchFamily="18" charset="0"/>
                <a:cs typeface="Times New Roman" panose="02020603050405020304" pitchFamily="18" charset="0"/>
              </a:rPr>
              <a:t>We also observe that VGG16 achieved a good result with 88.64% accuracy.</a:t>
            </a:r>
          </a:p>
          <a:p>
            <a:pPr marL="342900" indent="-342900" algn="just">
              <a:buFont typeface="Wingdings" panose="05000000000000000000" pitchFamily="2" charset="2"/>
              <a:buChar char="Ø"/>
            </a:pPr>
            <a:r>
              <a:rPr lang="en-US" sz="1600" dirty="0">
                <a:latin typeface="Times New Roman" panose="02020603050405020304" pitchFamily="18" charset="0"/>
                <a:cs typeface="Times New Roman" panose="02020603050405020304" pitchFamily="18" charset="0"/>
              </a:rPr>
              <a:t>Throughout the research we find that Inception-v3 achieved the lowest result in all matrices of performance.</a:t>
            </a:r>
          </a:p>
        </p:txBody>
      </p:sp>
    </p:spTree>
    <p:extLst>
      <p:ext uri="{BB962C8B-B14F-4D97-AF65-F5344CB8AC3E}">
        <p14:creationId xmlns:p14="http://schemas.microsoft.com/office/powerpoint/2010/main" val="136495097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CD3C21-2C14-8193-23F6-9540BF5B5D4C}"/>
              </a:ext>
            </a:extLst>
          </p:cNvPr>
          <p:cNvSpPr>
            <a:spLocks noGrp="1"/>
          </p:cNvSpPr>
          <p:nvPr>
            <p:ph type="title"/>
          </p:nvPr>
        </p:nvSpPr>
        <p:spPr>
          <a:xfrm>
            <a:off x="2011018" y="315714"/>
            <a:ext cx="3685954" cy="646331"/>
          </a:xfrm>
          <a:noFill/>
        </p:spPr>
        <p:txBody>
          <a:bodyPr wrap="square" rtlCol="0">
            <a:spAutoFit/>
          </a:bodyPr>
          <a:lstStyle/>
          <a:p>
            <a:r>
              <a:rPr lang="en-US" sz="2800" dirty="0">
                <a:latin typeface="Times New Roman" panose="02020603050405020304" pitchFamily="18" charset="0"/>
                <a:cs typeface="Times New Roman" panose="02020603050405020304" pitchFamily="18" charset="0"/>
              </a:rPr>
              <a:t>Confusion</a:t>
            </a:r>
            <a:r>
              <a:rPr lang="en-US" dirty="0">
                <a:latin typeface="Times New Roman" panose="02020603050405020304" pitchFamily="18" charset="0"/>
                <a:cs typeface="Times New Roman" panose="02020603050405020304" pitchFamily="18" charset="0"/>
              </a:rPr>
              <a:t> </a:t>
            </a:r>
            <a:r>
              <a:rPr lang="en-US" sz="2800" dirty="0">
                <a:latin typeface="Times New Roman" panose="02020603050405020304" pitchFamily="18" charset="0"/>
                <a:cs typeface="Times New Roman" panose="02020603050405020304" pitchFamily="18" charset="0"/>
              </a:rPr>
              <a:t>Metrix</a:t>
            </a:r>
            <a:endParaRPr lang="en-US" dirty="0">
              <a:latin typeface="Times New Roman" panose="02020603050405020304" pitchFamily="18" charset="0"/>
              <a:cs typeface="Times New Roman" panose="02020603050405020304" pitchFamily="18" charset="0"/>
            </a:endParaRPr>
          </a:p>
        </p:txBody>
      </p:sp>
      <p:sp>
        <p:nvSpPr>
          <p:cNvPr id="3" name="Slide Number Placeholder 2">
            <a:extLst>
              <a:ext uri="{FF2B5EF4-FFF2-40B4-BE49-F238E27FC236}">
                <a16:creationId xmlns:a16="http://schemas.microsoft.com/office/drawing/2014/main" id="{09803AB4-DAA2-DEB0-26EB-C60B56E25653}"/>
              </a:ext>
            </a:extLst>
          </p:cNvPr>
          <p:cNvSpPr>
            <a:spLocks noGrp="1"/>
          </p:cNvSpPr>
          <p:nvPr>
            <p:ph type="sldNum" sz="quarter" idx="12"/>
          </p:nvPr>
        </p:nvSpPr>
        <p:spPr/>
        <p:txBody>
          <a:bodyPr/>
          <a:lstStyle/>
          <a:p>
            <a:r>
              <a:rPr lang="en-US" dirty="0" smtClean="0"/>
              <a:t>22</a:t>
            </a:r>
            <a:endParaRPr lang="en-US" dirty="0"/>
          </a:p>
        </p:txBody>
      </p:sp>
      <p:grpSp>
        <p:nvGrpSpPr>
          <p:cNvPr id="10" name="Group 9"/>
          <p:cNvGrpSpPr/>
          <p:nvPr/>
        </p:nvGrpSpPr>
        <p:grpSpPr>
          <a:xfrm>
            <a:off x="2615579" y="2567400"/>
            <a:ext cx="8258397" cy="3614811"/>
            <a:chOff x="3265714" y="1651481"/>
            <a:chExt cx="5299788" cy="2099426"/>
          </a:xfrm>
        </p:grpSpPr>
        <p:pic>
          <p:nvPicPr>
            <p:cNvPr id="23" name="Picture 22"/>
            <p:cNvPicPr/>
            <p:nvPr/>
          </p:nvPicPr>
          <p:blipFill>
            <a:blip r:embed="rId2" cstate="print">
              <a:extLst>
                <a:ext uri="{28A0092B-C50C-407E-A947-70E740481C1C}">
                  <a14:useLocalDpi xmlns:a14="http://schemas.microsoft.com/office/drawing/2010/main" val="0"/>
                </a:ext>
              </a:extLst>
            </a:blip>
            <a:stretch>
              <a:fillRect/>
            </a:stretch>
          </p:blipFill>
          <p:spPr>
            <a:xfrm>
              <a:off x="3265714" y="1651481"/>
              <a:ext cx="2659225" cy="2099426"/>
            </a:xfrm>
            <a:prstGeom prst="rect">
              <a:avLst/>
            </a:prstGeom>
          </p:spPr>
        </p:pic>
        <p:pic>
          <p:nvPicPr>
            <p:cNvPr id="24" name="Picture 23"/>
            <p:cNvPicPr/>
            <p:nvPr/>
          </p:nvPicPr>
          <p:blipFill>
            <a:blip r:embed="rId3" cstate="print">
              <a:extLst>
                <a:ext uri="{28A0092B-C50C-407E-A947-70E740481C1C}">
                  <a14:useLocalDpi xmlns:a14="http://schemas.microsoft.com/office/drawing/2010/main" val="0"/>
                </a:ext>
              </a:extLst>
            </a:blip>
            <a:stretch>
              <a:fillRect/>
            </a:stretch>
          </p:blipFill>
          <p:spPr>
            <a:xfrm>
              <a:off x="6002694" y="1651481"/>
              <a:ext cx="2562808" cy="2099426"/>
            </a:xfrm>
            <a:prstGeom prst="rect">
              <a:avLst/>
            </a:prstGeom>
          </p:spPr>
        </p:pic>
      </p:grpSp>
      <p:sp>
        <p:nvSpPr>
          <p:cNvPr id="11" name="Rectangle 10"/>
          <p:cNvSpPr/>
          <p:nvPr/>
        </p:nvSpPr>
        <p:spPr>
          <a:xfrm>
            <a:off x="2615579" y="6203732"/>
            <a:ext cx="4076757" cy="338554"/>
          </a:xfrm>
          <a:prstGeom prst="rect">
            <a:avLst/>
          </a:prstGeom>
        </p:spPr>
        <p:txBody>
          <a:bodyPr wrap="none">
            <a:spAutoFit/>
          </a:bodyPr>
          <a:lstStyle/>
          <a:p>
            <a:r>
              <a:rPr lang="en-US" sz="1600" dirty="0">
                <a:latin typeface="Times New Roman" panose="02020603050405020304" pitchFamily="18" charset="0"/>
                <a:ea typeface="SimSun" panose="02010600030101010101" pitchFamily="2" charset="-122"/>
              </a:rPr>
              <a:t>Figure 10: Confusion Matrix of Proposed CNN</a:t>
            </a:r>
            <a:endParaRPr lang="en-US" sz="4400" dirty="0"/>
          </a:p>
        </p:txBody>
      </p:sp>
      <p:sp>
        <p:nvSpPr>
          <p:cNvPr id="27" name="Rectangle 26"/>
          <p:cNvSpPr/>
          <p:nvPr/>
        </p:nvSpPr>
        <p:spPr>
          <a:xfrm>
            <a:off x="6903017" y="6182211"/>
            <a:ext cx="4065921" cy="338554"/>
          </a:xfrm>
          <a:prstGeom prst="rect">
            <a:avLst/>
          </a:prstGeom>
        </p:spPr>
        <p:txBody>
          <a:bodyPr wrap="none">
            <a:spAutoFit/>
          </a:bodyPr>
          <a:lstStyle/>
          <a:p>
            <a:r>
              <a:rPr lang="en-US" sz="1600" dirty="0">
                <a:latin typeface="Times New Roman" panose="02020603050405020304" pitchFamily="18" charset="0"/>
                <a:ea typeface="SimSun" panose="02010600030101010101" pitchFamily="2" charset="-122"/>
              </a:rPr>
              <a:t>Figure 11: Confusion Matrix of RestNet152-v2</a:t>
            </a:r>
            <a:endParaRPr lang="en-US" sz="4400" dirty="0"/>
          </a:p>
        </p:txBody>
      </p:sp>
      <p:sp>
        <p:nvSpPr>
          <p:cNvPr id="6" name="TextBox 5">
            <a:extLst>
              <a:ext uri="{FF2B5EF4-FFF2-40B4-BE49-F238E27FC236}">
                <a16:creationId xmlns:a16="http://schemas.microsoft.com/office/drawing/2014/main" id="{37F79859-5CEC-D8AF-C206-E17487E2792F}"/>
              </a:ext>
            </a:extLst>
          </p:cNvPr>
          <p:cNvSpPr txBox="1"/>
          <p:nvPr/>
        </p:nvSpPr>
        <p:spPr>
          <a:xfrm>
            <a:off x="2083777" y="1103003"/>
            <a:ext cx="9135208" cy="1323439"/>
          </a:xfrm>
          <a:prstGeom prst="rect">
            <a:avLst/>
          </a:prstGeom>
          <a:noFill/>
        </p:spPr>
        <p:txBody>
          <a:bodyPr wrap="square" rtlCol="0">
            <a:spAutoFit/>
          </a:bodyPr>
          <a:lstStyle/>
          <a:p>
            <a:pPr marL="285750" indent="-285750" algn="just">
              <a:buFont typeface="Wingdings" panose="05000000000000000000" pitchFamily="2" charset="2"/>
              <a:buChar char="q"/>
            </a:pPr>
            <a:r>
              <a:rPr lang="en-US" sz="1600" dirty="0">
                <a:latin typeface="Times New Roman" panose="02020603050405020304" pitchFamily="18" charset="0"/>
                <a:cs typeface="Times New Roman" panose="02020603050405020304" pitchFamily="18" charset="0"/>
              </a:rPr>
              <a:t>A confusion matrix is a performance evaluation tool in machine learning, representing the accuracy of a classification model.</a:t>
            </a:r>
          </a:p>
          <a:p>
            <a:pPr marL="285750" indent="-285750" algn="just">
              <a:buFont typeface="Wingdings" panose="05000000000000000000" pitchFamily="2" charset="2"/>
              <a:buChar char="q"/>
            </a:pPr>
            <a:r>
              <a:rPr lang="en-US" sz="1600" b="0" i="0" dirty="0">
                <a:solidFill>
                  <a:srgbClr val="383838"/>
                </a:solidFill>
                <a:effectLst/>
                <a:latin typeface="Inter"/>
              </a:rPr>
              <a:t>It displays the number of true positives, true negatives, false positives, and false negatives.</a:t>
            </a:r>
            <a:endParaRPr lang="en-US" sz="1600" b="0" i="0" dirty="0">
              <a:solidFill>
                <a:srgbClr val="383838"/>
              </a:solidFill>
              <a:effectLst/>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q"/>
            </a:pPr>
            <a:r>
              <a:rPr lang="en-US" sz="1600" b="0" i="0" dirty="0">
                <a:solidFill>
                  <a:srgbClr val="383838"/>
                </a:solidFill>
                <a:effectLst/>
                <a:latin typeface="Inter"/>
              </a:rPr>
              <a:t>This matrix aids in analyzing model performance, identifying mis-classifications, and improving predictive accuracy.</a:t>
            </a:r>
            <a:endParaRPr lang="en-US"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5333181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CD3C21-2C14-8193-23F6-9540BF5B5D4C}"/>
              </a:ext>
            </a:extLst>
          </p:cNvPr>
          <p:cNvSpPr>
            <a:spLocks noGrp="1"/>
          </p:cNvSpPr>
          <p:nvPr>
            <p:ph type="title"/>
          </p:nvPr>
        </p:nvSpPr>
        <p:spPr>
          <a:xfrm>
            <a:off x="4253023" y="347097"/>
            <a:ext cx="3685954" cy="523220"/>
          </a:xfrm>
          <a:noFill/>
        </p:spPr>
        <p:txBody>
          <a:bodyPr wrap="square" rtlCol="0">
            <a:spAutoFit/>
          </a:bodyPr>
          <a:lstStyle/>
          <a:p>
            <a:pPr algn="ctr"/>
            <a:r>
              <a:rPr lang="en-US" sz="2800" dirty="0">
                <a:latin typeface="Times New Roman" panose="02020603050405020304" pitchFamily="18" charset="0"/>
                <a:cs typeface="Times New Roman" panose="02020603050405020304" pitchFamily="18" charset="0"/>
              </a:rPr>
              <a:t>Continue</a:t>
            </a:r>
            <a:endParaRPr lang="en-US" dirty="0">
              <a:latin typeface="Times New Roman" panose="02020603050405020304" pitchFamily="18" charset="0"/>
              <a:cs typeface="Times New Roman" panose="02020603050405020304" pitchFamily="18" charset="0"/>
            </a:endParaRPr>
          </a:p>
        </p:txBody>
      </p:sp>
      <p:sp>
        <p:nvSpPr>
          <p:cNvPr id="3" name="Slide Number Placeholder 2">
            <a:extLst>
              <a:ext uri="{FF2B5EF4-FFF2-40B4-BE49-F238E27FC236}">
                <a16:creationId xmlns:a16="http://schemas.microsoft.com/office/drawing/2014/main" id="{09803AB4-DAA2-DEB0-26EB-C60B56E25653}"/>
              </a:ext>
            </a:extLst>
          </p:cNvPr>
          <p:cNvSpPr>
            <a:spLocks noGrp="1"/>
          </p:cNvSpPr>
          <p:nvPr>
            <p:ph type="sldNum" sz="quarter" idx="12"/>
          </p:nvPr>
        </p:nvSpPr>
        <p:spPr/>
        <p:txBody>
          <a:bodyPr/>
          <a:lstStyle/>
          <a:p>
            <a:r>
              <a:rPr lang="en-US" dirty="0" smtClean="0"/>
              <a:t>23</a:t>
            </a:r>
            <a:endParaRPr lang="en-US" dirty="0"/>
          </a:p>
        </p:txBody>
      </p:sp>
      <p:sp>
        <p:nvSpPr>
          <p:cNvPr id="11" name="Rectangle 10"/>
          <p:cNvSpPr/>
          <p:nvPr/>
        </p:nvSpPr>
        <p:spPr>
          <a:xfrm>
            <a:off x="2404720" y="4671785"/>
            <a:ext cx="4289444" cy="338554"/>
          </a:xfrm>
          <a:prstGeom prst="rect">
            <a:avLst/>
          </a:prstGeom>
        </p:spPr>
        <p:txBody>
          <a:bodyPr wrap="none">
            <a:spAutoFit/>
          </a:bodyPr>
          <a:lstStyle/>
          <a:p>
            <a:r>
              <a:rPr lang="en-US" sz="1600" dirty="0">
                <a:latin typeface="Times New Roman" panose="02020603050405020304" pitchFamily="18" charset="0"/>
                <a:ea typeface="SimSun" panose="02010600030101010101" pitchFamily="2" charset="-122"/>
              </a:rPr>
              <a:t>Figure 12: Confusion Matrix of Proposed VGG16</a:t>
            </a:r>
            <a:endParaRPr lang="en-US" sz="4400" dirty="0"/>
          </a:p>
        </p:txBody>
      </p:sp>
      <p:sp>
        <p:nvSpPr>
          <p:cNvPr id="27" name="Rectangle 26"/>
          <p:cNvSpPr/>
          <p:nvPr/>
        </p:nvSpPr>
        <p:spPr>
          <a:xfrm>
            <a:off x="7069281" y="4658453"/>
            <a:ext cx="3976153" cy="338554"/>
          </a:xfrm>
          <a:prstGeom prst="rect">
            <a:avLst/>
          </a:prstGeom>
        </p:spPr>
        <p:txBody>
          <a:bodyPr wrap="none">
            <a:spAutoFit/>
          </a:bodyPr>
          <a:lstStyle/>
          <a:p>
            <a:r>
              <a:rPr lang="en-US" sz="1600" dirty="0">
                <a:latin typeface="Times New Roman" panose="02020603050405020304" pitchFamily="18" charset="0"/>
                <a:ea typeface="SimSun" panose="02010600030101010101" pitchFamily="2" charset="-122"/>
              </a:rPr>
              <a:t>Figure 13: Confusion Matrix of Inceptionn-v3</a:t>
            </a:r>
            <a:endParaRPr lang="en-US" sz="4400" dirty="0"/>
          </a:p>
        </p:txBody>
      </p:sp>
      <p:grpSp>
        <p:nvGrpSpPr>
          <p:cNvPr id="4" name="Group 3"/>
          <p:cNvGrpSpPr/>
          <p:nvPr/>
        </p:nvGrpSpPr>
        <p:grpSpPr>
          <a:xfrm>
            <a:off x="2273591" y="1163615"/>
            <a:ext cx="8847286" cy="3464560"/>
            <a:chOff x="2564934" y="1837189"/>
            <a:chExt cx="7390828" cy="2450227"/>
          </a:xfrm>
        </p:grpSpPr>
        <p:pic>
          <p:nvPicPr>
            <p:cNvPr id="9" name="Picture 8"/>
            <p:cNvPicPr/>
            <p:nvPr/>
          </p:nvPicPr>
          <p:blipFill rotWithShape="1">
            <a:blip r:embed="rId2" cstate="print">
              <a:extLst>
                <a:ext uri="{28A0092B-C50C-407E-A947-70E740481C1C}">
                  <a14:useLocalDpi xmlns:a14="http://schemas.microsoft.com/office/drawing/2010/main" val="0"/>
                </a:ext>
              </a:extLst>
            </a:blip>
            <a:srcRect r="13424"/>
            <a:stretch/>
          </p:blipFill>
          <p:spPr bwMode="auto">
            <a:xfrm>
              <a:off x="2564934" y="1837189"/>
              <a:ext cx="3622655" cy="2450226"/>
            </a:xfrm>
            <a:prstGeom prst="rect">
              <a:avLst/>
            </a:prstGeom>
            <a:ln>
              <a:noFill/>
            </a:ln>
            <a:extLst>
              <a:ext uri="{53640926-AAD7-44D8-BBD7-CCE9431645EC}">
                <a14:shadowObscured xmlns:a14="http://schemas.microsoft.com/office/drawing/2010/main"/>
              </a:ext>
            </a:extLst>
          </p:spPr>
        </p:pic>
        <p:pic>
          <p:nvPicPr>
            <p:cNvPr id="12" name="Picture 11"/>
            <p:cNvPicPr/>
            <p:nvPr/>
          </p:nvPicPr>
          <p:blipFill>
            <a:blip r:embed="rId3" cstate="print">
              <a:extLst>
                <a:ext uri="{28A0092B-C50C-407E-A947-70E740481C1C}">
                  <a14:useLocalDpi xmlns:a14="http://schemas.microsoft.com/office/drawing/2010/main" val="0"/>
                </a:ext>
              </a:extLst>
            </a:blip>
            <a:stretch>
              <a:fillRect/>
            </a:stretch>
          </p:blipFill>
          <p:spPr>
            <a:xfrm>
              <a:off x="6508125" y="1837190"/>
              <a:ext cx="3447637" cy="2450226"/>
            </a:xfrm>
            <a:prstGeom prst="rect">
              <a:avLst/>
            </a:prstGeom>
          </p:spPr>
        </p:pic>
      </p:grpSp>
      <p:sp>
        <p:nvSpPr>
          <p:cNvPr id="5" name="TextBox 4">
            <a:extLst>
              <a:ext uri="{FF2B5EF4-FFF2-40B4-BE49-F238E27FC236}">
                <a16:creationId xmlns:a16="http://schemas.microsoft.com/office/drawing/2014/main" id="{6B718F60-CF03-7CD5-F546-F0D31B148016}"/>
              </a:ext>
            </a:extLst>
          </p:cNvPr>
          <p:cNvSpPr txBox="1"/>
          <p:nvPr/>
        </p:nvSpPr>
        <p:spPr>
          <a:xfrm>
            <a:off x="1606061" y="5460762"/>
            <a:ext cx="10585939" cy="830997"/>
          </a:xfrm>
          <a:prstGeom prst="rect">
            <a:avLst/>
          </a:prstGeom>
          <a:noFill/>
        </p:spPr>
        <p:txBody>
          <a:bodyPr wrap="square" rtlCol="0">
            <a:spAutoFit/>
          </a:bodyPr>
          <a:lstStyle/>
          <a:p>
            <a:pPr marL="285750" indent="-285750">
              <a:buFont typeface="Wingdings" panose="05000000000000000000" pitchFamily="2" charset="2"/>
              <a:buChar char="q"/>
            </a:pPr>
            <a:r>
              <a:rPr lang="en-US" sz="1600" dirty="0">
                <a:latin typeface="Times New Roman" panose="02020603050405020304" pitchFamily="18" charset="0"/>
                <a:cs typeface="Times New Roman" panose="02020603050405020304" pitchFamily="18" charset="0"/>
              </a:rPr>
              <a:t>We have tested out models using 200 test images in each class.</a:t>
            </a:r>
          </a:p>
          <a:p>
            <a:pPr marL="285750" indent="-285750">
              <a:buFont typeface="Wingdings" panose="05000000000000000000" pitchFamily="2" charset="2"/>
              <a:buChar char="q"/>
            </a:pPr>
            <a:r>
              <a:rPr lang="en-US" sz="1600" dirty="0">
                <a:latin typeface="Times New Roman" panose="02020603050405020304" pitchFamily="18" charset="0"/>
                <a:cs typeface="Times New Roman" panose="02020603050405020304" pitchFamily="18" charset="0"/>
              </a:rPr>
              <a:t>Our proposed CNN model provides 100% correct prediction on four classes and those are class 1 </a:t>
            </a:r>
            <a:r>
              <a:rPr lang="en-US" sz="1600" dirty="0" err="1">
                <a:latin typeface="Times New Roman" panose="02020603050405020304" pitchFamily="18" charset="0"/>
                <a:cs typeface="Times New Roman" panose="02020603050405020304" pitchFamily="18" charset="0"/>
              </a:rPr>
              <a:t>apple_black_rot</a:t>
            </a:r>
            <a:r>
              <a:rPr lang="en-US" sz="1600" dirty="0">
                <a:latin typeface="Times New Roman" panose="02020603050405020304" pitchFamily="18" charset="0"/>
                <a:cs typeface="Times New Roman" panose="02020603050405020304" pitchFamily="18" charset="0"/>
              </a:rPr>
              <a:t> class 2 </a:t>
            </a:r>
            <a:r>
              <a:rPr lang="en-US" sz="1600" dirty="0" err="1">
                <a:latin typeface="Times New Roman" panose="02020603050405020304" pitchFamily="18" charset="0"/>
                <a:cs typeface="Times New Roman" panose="02020603050405020304" pitchFamily="18" charset="0"/>
              </a:rPr>
              <a:t>Apple_Cedar_apple_rust</a:t>
            </a:r>
            <a:r>
              <a:rPr lang="en-US" sz="1600" dirty="0">
                <a:latin typeface="Times New Roman" panose="02020603050405020304" pitchFamily="18" charset="0"/>
                <a:cs typeface="Times New Roman" panose="02020603050405020304" pitchFamily="18" charset="0"/>
              </a:rPr>
              <a:t> class 8 </a:t>
            </a:r>
            <a:r>
              <a:rPr lang="en-US" sz="1600" dirty="0" err="1">
                <a:latin typeface="Times New Roman" panose="02020603050405020304" pitchFamily="18" charset="0"/>
                <a:cs typeface="Times New Roman" panose="02020603050405020304" pitchFamily="18" charset="0"/>
              </a:rPr>
              <a:t>Grape_Black_rot</a:t>
            </a:r>
            <a:r>
              <a:rPr lang="en-US" sz="1600" dirty="0">
                <a:latin typeface="Times New Roman" panose="02020603050405020304" pitchFamily="18" charset="0"/>
                <a:cs typeface="Times New Roman" panose="02020603050405020304" pitchFamily="18" charset="0"/>
              </a:rPr>
              <a:t> and class 12  </a:t>
            </a:r>
            <a:r>
              <a:rPr lang="en-US" sz="1600" dirty="0" err="1">
                <a:latin typeface="Times New Roman" panose="02020603050405020304" pitchFamily="18" charset="0"/>
                <a:cs typeface="Times New Roman" panose="02020603050405020304" pitchFamily="18" charset="0"/>
              </a:rPr>
              <a:t>Tomato_Bacterial_spot</a:t>
            </a:r>
            <a:r>
              <a:rPr lang="en-US" sz="1600" dirty="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57022056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2400EF-FBEF-10AF-B84B-85BC76FC04C1}"/>
              </a:ext>
            </a:extLst>
          </p:cNvPr>
          <p:cNvSpPr>
            <a:spLocks noGrp="1"/>
          </p:cNvSpPr>
          <p:nvPr>
            <p:ph type="title"/>
          </p:nvPr>
        </p:nvSpPr>
        <p:spPr>
          <a:xfrm>
            <a:off x="1986256" y="632902"/>
            <a:ext cx="8911687" cy="1280890"/>
          </a:xfrm>
        </p:spPr>
        <p:txBody>
          <a:bodyPr>
            <a:normAutofit/>
          </a:bodyPr>
          <a:lstStyle/>
          <a:p>
            <a:r>
              <a:rPr lang="en-US" sz="2800" dirty="0">
                <a:latin typeface="Times New Roman" panose="02020603050405020304" pitchFamily="18" charset="0"/>
                <a:cs typeface="Times New Roman" panose="02020603050405020304" pitchFamily="18" charset="0"/>
              </a:rPr>
              <a:t>ROC-AUC Curve</a:t>
            </a:r>
            <a:endParaRPr lang="en-US" sz="2800" dirty="0"/>
          </a:p>
        </p:txBody>
      </p:sp>
      <p:sp>
        <p:nvSpPr>
          <p:cNvPr id="3" name="Content Placeholder 2">
            <a:extLst>
              <a:ext uri="{FF2B5EF4-FFF2-40B4-BE49-F238E27FC236}">
                <a16:creationId xmlns:a16="http://schemas.microsoft.com/office/drawing/2014/main" id="{0FF33B57-4047-9A6F-C14D-5CBAC5C1CFDF}"/>
              </a:ext>
            </a:extLst>
          </p:cNvPr>
          <p:cNvSpPr>
            <a:spLocks noGrp="1"/>
          </p:cNvSpPr>
          <p:nvPr>
            <p:ph idx="1"/>
          </p:nvPr>
        </p:nvSpPr>
        <p:spPr>
          <a:xfrm>
            <a:off x="2010863" y="1460638"/>
            <a:ext cx="9561757" cy="4157647"/>
          </a:xfrm>
        </p:spPr>
        <p:txBody>
          <a:bodyPr/>
          <a:lstStyle/>
          <a:p>
            <a:pPr algn="just"/>
            <a:r>
              <a:rPr lang="en-US" dirty="0">
                <a:latin typeface="Times New Roman" panose="02020603050405020304" pitchFamily="18" charset="0"/>
                <a:cs typeface="Times New Roman" panose="02020603050405020304" pitchFamily="18" charset="0"/>
              </a:rPr>
              <a:t>The ROC (Receiver Operating Characteristic) curve is like a graph that shows how good a model is at telling things apart. A graphical plot illustrating the trade-off between True Positive Rate and False Positive Rate at various classification thresholds.</a:t>
            </a:r>
          </a:p>
          <a:p>
            <a:pPr algn="just"/>
            <a:r>
              <a:rPr lang="en-US" dirty="0">
                <a:latin typeface="Times New Roman" panose="02020603050405020304" pitchFamily="18" charset="0"/>
                <a:cs typeface="Times New Roman" panose="02020603050405020304" pitchFamily="18" charset="0"/>
              </a:rPr>
              <a:t>AUC (Area Under the Curve): A single metric representing the overall performance of a classification model based on the area under its ROC curve. A higher AUC value, closer to 1.0, indicates superior performance. The best possible AUC value is 1.0, corresponding to a model that achieves 100% sensitivity and 100% specificity.</a:t>
            </a:r>
          </a:p>
          <a:p>
            <a:pPr algn="just"/>
            <a:r>
              <a:rPr lang="en-US" dirty="0">
                <a:latin typeface="Times New Roman" panose="02020603050405020304" pitchFamily="18" charset="0"/>
                <a:cs typeface="Times New Roman" panose="02020603050405020304" pitchFamily="18" charset="0"/>
              </a:rPr>
              <a:t>True Positive Rate (Sensitivity): Proportion of actual positives correctly identified by the model.</a:t>
            </a:r>
          </a:p>
          <a:p>
            <a:pPr algn="just"/>
            <a:r>
              <a:rPr lang="en-US" dirty="0">
                <a:latin typeface="Times New Roman" panose="02020603050405020304" pitchFamily="18" charset="0"/>
                <a:cs typeface="Times New Roman" panose="02020603050405020304" pitchFamily="18" charset="0"/>
              </a:rPr>
              <a:t>False Positive Rate: The model incorrectly classifies the proportion of actual negatives as positives.</a:t>
            </a:r>
          </a:p>
          <a:p>
            <a:pPr algn="just"/>
            <a:r>
              <a:rPr lang="en-US" dirty="0">
                <a:latin typeface="Times New Roman" panose="02020603050405020304" pitchFamily="18" charset="0"/>
                <a:cs typeface="Times New Roman" panose="02020603050405020304" pitchFamily="18" charset="0"/>
              </a:rPr>
              <a:t>Specificity (True Negative Rate): Proportion of actual negatives correctly identified by the model.</a:t>
            </a:r>
          </a:p>
        </p:txBody>
      </p:sp>
      <p:sp>
        <p:nvSpPr>
          <p:cNvPr id="4" name="Slide Number Placeholder 3">
            <a:extLst>
              <a:ext uri="{FF2B5EF4-FFF2-40B4-BE49-F238E27FC236}">
                <a16:creationId xmlns:a16="http://schemas.microsoft.com/office/drawing/2014/main" id="{E0BAE0D3-CE45-8E50-7315-8CEB389801D4}"/>
              </a:ext>
            </a:extLst>
          </p:cNvPr>
          <p:cNvSpPr>
            <a:spLocks noGrp="1"/>
          </p:cNvSpPr>
          <p:nvPr>
            <p:ph type="sldNum" sz="quarter" idx="12"/>
          </p:nvPr>
        </p:nvSpPr>
        <p:spPr/>
        <p:txBody>
          <a:bodyPr/>
          <a:lstStyle/>
          <a:p>
            <a:r>
              <a:rPr lang="en-US" dirty="0" smtClean="0"/>
              <a:t>24</a:t>
            </a:r>
            <a:endParaRPr lang="en-US" dirty="0"/>
          </a:p>
        </p:txBody>
      </p:sp>
    </p:spTree>
    <p:extLst>
      <p:ext uri="{BB962C8B-B14F-4D97-AF65-F5344CB8AC3E}">
        <p14:creationId xmlns:p14="http://schemas.microsoft.com/office/powerpoint/2010/main" val="122282345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ACB9D4-44ED-9229-FB0E-7FA86B05D5DA}"/>
              </a:ext>
            </a:extLst>
          </p:cNvPr>
          <p:cNvSpPr>
            <a:spLocks noGrp="1"/>
          </p:cNvSpPr>
          <p:nvPr>
            <p:ph type="title"/>
          </p:nvPr>
        </p:nvSpPr>
        <p:spPr>
          <a:xfrm>
            <a:off x="5207368" y="172393"/>
            <a:ext cx="4132995" cy="461665"/>
          </a:xfrm>
          <a:noFill/>
        </p:spPr>
        <p:txBody>
          <a:bodyPr vert="horz" wrap="square" lIns="91440" tIns="45720" rIns="91440" bIns="45720" rtlCol="0" anchor="t">
            <a:spAutoFit/>
          </a:bodyPr>
          <a:lstStyle/>
          <a:p>
            <a:r>
              <a:rPr lang="en-US" sz="2400" dirty="0">
                <a:latin typeface="Times New Roman" panose="02020603050405020304" pitchFamily="18" charset="0"/>
                <a:cs typeface="Times New Roman" panose="02020603050405020304" pitchFamily="18" charset="0"/>
              </a:rPr>
              <a:t>Continue</a:t>
            </a:r>
            <a:endParaRPr lang="en-US" dirty="0">
              <a:latin typeface="Times New Roman" panose="02020603050405020304" pitchFamily="18" charset="0"/>
              <a:cs typeface="Times New Roman" panose="02020603050405020304" pitchFamily="18" charset="0"/>
            </a:endParaRPr>
          </a:p>
        </p:txBody>
      </p:sp>
      <p:sp>
        <p:nvSpPr>
          <p:cNvPr id="3" name="Slide Number Placeholder 2">
            <a:extLst>
              <a:ext uri="{FF2B5EF4-FFF2-40B4-BE49-F238E27FC236}">
                <a16:creationId xmlns:a16="http://schemas.microsoft.com/office/drawing/2014/main" id="{5020DB71-2318-417B-FA6D-5C63098CFAA0}"/>
              </a:ext>
            </a:extLst>
          </p:cNvPr>
          <p:cNvSpPr>
            <a:spLocks noGrp="1"/>
          </p:cNvSpPr>
          <p:nvPr>
            <p:ph type="sldNum" sz="quarter" idx="12"/>
          </p:nvPr>
        </p:nvSpPr>
        <p:spPr/>
        <p:txBody>
          <a:bodyPr/>
          <a:lstStyle/>
          <a:p>
            <a:r>
              <a:rPr lang="en-US" dirty="0" smtClean="0"/>
              <a:t>25</a:t>
            </a:r>
            <a:endParaRPr lang="en-US" dirty="0"/>
          </a:p>
        </p:txBody>
      </p:sp>
      <p:pic>
        <p:nvPicPr>
          <p:cNvPr id="7" name="Picture 6"/>
          <p:cNvPicPr/>
          <p:nvPr/>
        </p:nvPicPr>
        <p:blipFill rotWithShape="1">
          <a:blip r:embed="rId2" cstate="print">
            <a:extLst>
              <a:ext uri="{28A0092B-C50C-407E-A947-70E740481C1C}">
                <a14:useLocalDpi xmlns:a14="http://schemas.microsoft.com/office/drawing/2010/main" val="0"/>
              </a:ext>
            </a:extLst>
          </a:blip>
          <a:srcRect b="5939"/>
          <a:stretch/>
        </p:blipFill>
        <p:spPr bwMode="auto">
          <a:xfrm>
            <a:off x="1741268" y="559389"/>
            <a:ext cx="9753600" cy="4483254"/>
          </a:xfrm>
          <a:prstGeom prst="rect">
            <a:avLst/>
          </a:prstGeom>
          <a:noFill/>
          <a:ln>
            <a:noFill/>
          </a:ln>
          <a:extLst>
            <a:ext uri="{53640926-AAD7-44D8-BBD7-CCE9431645EC}">
              <a14:shadowObscured xmlns:a14="http://schemas.microsoft.com/office/drawing/2010/main"/>
            </a:ext>
          </a:extLst>
        </p:spPr>
      </p:pic>
      <p:sp>
        <p:nvSpPr>
          <p:cNvPr id="8" name="Rectangle 7"/>
          <p:cNvSpPr/>
          <p:nvPr/>
        </p:nvSpPr>
        <p:spPr>
          <a:xfrm>
            <a:off x="2515574" y="5012217"/>
            <a:ext cx="8495724" cy="417422"/>
          </a:xfrm>
          <a:prstGeom prst="rect">
            <a:avLst/>
          </a:prstGeom>
        </p:spPr>
        <p:txBody>
          <a:bodyPr wrap="none">
            <a:spAutoFit/>
          </a:bodyPr>
          <a:lstStyle/>
          <a:p>
            <a:pPr algn="ctr">
              <a:lnSpc>
                <a:spcPct val="150000"/>
              </a:lnSpc>
            </a:pPr>
            <a:r>
              <a:rPr lang="en-US" sz="1600" dirty="0">
                <a:latin typeface="Times New Roman" panose="02020603050405020304" pitchFamily="18" charset="0"/>
                <a:ea typeface="SimSun" panose="02010600030101010101" pitchFamily="2" charset="-122"/>
              </a:rPr>
              <a:t>Figure 14: ROC-AUC curve (a) Proposed CNN, (b) ResNet152-v2, (c) VGG16, and (d) Inception-v3</a:t>
            </a:r>
            <a:endParaRPr lang="en-US" sz="5400" dirty="0">
              <a:effectLst/>
              <a:latin typeface="Times New Roman" panose="02020603050405020304" pitchFamily="18" charset="0"/>
              <a:ea typeface="SimSun" panose="02010600030101010101" pitchFamily="2" charset="-122"/>
            </a:endParaRPr>
          </a:p>
        </p:txBody>
      </p:sp>
      <p:sp>
        <p:nvSpPr>
          <p:cNvPr id="4" name="TextBox 3">
            <a:extLst>
              <a:ext uri="{FF2B5EF4-FFF2-40B4-BE49-F238E27FC236}">
                <a16:creationId xmlns:a16="http://schemas.microsoft.com/office/drawing/2014/main" id="{EF6B6BA4-936B-F43E-D7AC-F26CD0A339A9}"/>
              </a:ext>
            </a:extLst>
          </p:cNvPr>
          <p:cNvSpPr txBox="1"/>
          <p:nvPr/>
        </p:nvSpPr>
        <p:spPr>
          <a:xfrm>
            <a:off x="1558390" y="5590786"/>
            <a:ext cx="10427677" cy="830997"/>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Here we plot the ROC curve for the given class against the rest. Plot the ROC curves for each class on the same graph. Each curve represents the discrimination performance of the model for a specific class. Examine the AUC scores for each class. A higher AUC score indicates better discrimination for that particular class.</a:t>
            </a:r>
          </a:p>
        </p:txBody>
      </p:sp>
    </p:spTree>
    <p:extLst>
      <p:ext uri="{BB962C8B-B14F-4D97-AF65-F5344CB8AC3E}">
        <p14:creationId xmlns:p14="http://schemas.microsoft.com/office/powerpoint/2010/main" val="126751900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6AC2E3-09C8-8DC4-E9F9-E0466268CA91}"/>
              </a:ext>
            </a:extLst>
          </p:cNvPr>
          <p:cNvSpPr>
            <a:spLocks noGrp="1"/>
          </p:cNvSpPr>
          <p:nvPr>
            <p:ph type="title"/>
          </p:nvPr>
        </p:nvSpPr>
        <p:spPr>
          <a:xfrm>
            <a:off x="1740071" y="704427"/>
            <a:ext cx="5742181" cy="896959"/>
          </a:xfrm>
        </p:spPr>
        <p:txBody>
          <a:bodyPr>
            <a:normAutofit/>
          </a:bodyPr>
          <a:lstStyle/>
          <a:p>
            <a:r>
              <a:rPr lang="en-US" sz="2800" dirty="0">
                <a:latin typeface="Times New Roman" panose="02020603050405020304" pitchFamily="18" charset="0"/>
                <a:cs typeface="Times New Roman" panose="02020603050405020304" pitchFamily="18" charset="0"/>
              </a:rPr>
              <a:t>Explainable AI visualization</a:t>
            </a:r>
          </a:p>
        </p:txBody>
      </p:sp>
      <p:sp>
        <p:nvSpPr>
          <p:cNvPr id="4" name="Slide Number Placeholder 3">
            <a:extLst>
              <a:ext uri="{FF2B5EF4-FFF2-40B4-BE49-F238E27FC236}">
                <a16:creationId xmlns:a16="http://schemas.microsoft.com/office/drawing/2014/main" id="{99DF9C9F-12FA-B2A3-A3C9-721389A755AE}"/>
              </a:ext>
            </a:extLst>
          </p:cNvPr>
          <p:cNvSpPr>
            <a:spLocks noGrp="1"/>
          </p:cNvSpPr>
          <p:nvPr>
            <p:ph type="sldNum" sz="quarter" idx="12"/>
          </p:nvPr>
        </p:nvSpPr>
        <p:spPr/>
        <p:txBody>
          <a:bodyPr/>
          <a:lstStyle/>
          <a:p>
            <a:r>
              <a:rPr lang="en-US" dirty="0" smtClean="0"/>
              <a:t>26</a:t>
            </a:r>
            <a:endParaRPr lang="en-US" dirty="0"/>
          </a:p>
        </p:txBody>
      </p:sp>
      <p:sp>
        <p:nvSpPr>
          <p:cNvPr id="5" name="TextBox 4">
            <a:extLst>
              <a:ext uri="{FF2B5EF4-FFF2-40B4-BE49-F238E27FC236}">
                <a16:creationId xmlns:a16="http://schemas.microsoft.com/office/drawing/2014/main" id="{770C1254-CC02-5BE8-E1A1-FC1AFEC24FE9}"/>
              </a:ext>
            </a:extLst>
          </p:cNvPr>
          <p:cNvSpPr txBox="1"/>
          <p:nvPr/>
        </p:nvSpPr>
        <p:spPr>
          <a:xfrm>
            <a:off x="1928446" y="1259617"/>
            <a:ext cx="9091246" cy="1384995"/>
          </a:xfrm>
          <a:prstGeom prst="rect">
            <a:avLst/>
          </a:prstGeom>
          <a:noFill/>
        </p:spPr>
        <p:txBody>
          <a:bodyPr wrap="square" rtlCol="0">
            <a:spAutoFit/>
          </a:bodyPr>
          <a:lstStyle/>
          <a:p>
            <a:pPr marL="285750" indent="-285750">
              <a:buFont typeface="Wingdings" panose="05000000000000000000" pitchFamily="2" charset="2"/>
              <a:buChar char="q"/>
            </a:pPr>
            <a:r>
              <a:rPr lang="en-US" b="1" dirty="0">
                <a:latin typeface="Times New Roman" panose="02020603050405020304" pitchFamily="18" charset="0"/>
                <a:cs typeface="Times New Roman" panose="02020603050405020304" pitchFamily="18" charset="0"/>
              </a:rPr>
              <a:t>Grad-CAM</a:t>
            </a:r>
          </a:p>
          <a:p>
            <a:pPr marL="742950" lvl="1" indent="-285750" algn="just">
              <a:buFont typeface="Wingdings" panose="05000000000000000000" pitchFamily="2" charset="2"/>
              <a:buChar char="v"/>
            </a:pPr>
            <a:r>
              <a:rPr lang="en-US" sz="1600" b="1" i="0" dirty="0">
                <a:solidFill>
                  <a:srgbClr val="000000"/>
                </a:solidFill>
                <a:effectLst/>
                <a:latin typeface="Times New Roman" panose="02020603050405020304" pitchFamily="18" charset="0"/>
                <a:cs typeface="Times New Roman" panose="02020603050405020304" pitchFamily="18" charset="0"/>
              </a:rPr>
              <a:t>The gradient-weighted class activation map (Grad CAM</a:t>
            </a:r>
            <a:r>
              <a:rPr lang="en-US" sz="1600" b="0" i="0" dirty="0">
                <a:solidFill>
                  <a:srgbClr val="000000"/>
                </a:solidFill>
                <a:effectLst/>
                <a:latin typeface="Times New Roman" panose="02020603050405020304" pitchFamily="18" charset="0"/>
                <a:cs typeface="Times New Roman" panose="02020603050405020304" pitchFamily="18" charset="0"/>
              </a:rPr>
              <a:t>) produces a heat map that highlights important regions of an image using the target gradients (dog, cat) of the final convolutional layer</a:t>
            </a:r>
            <a:r>
              <a:rPr lang="en-US" b="0" i="0" dirty="0">
                <a:solidFill>
                  <a:srgbClr val="000000"/>
                </a:solidFill>
                <a:effectLst/>
                <a:latin typeface="Rubik"/>
              </a:rPr>
              <a:t>.</a:t>
            </a:r>
          </a:p>
          <a:p>
            <a:pPr marL="742950" lvl="1" indent="-285750" algn="just">
              <a:buFont typeface="Wingdings" panose="05000000000000000000" pitchFamily="2" charset="2"/>
              <a:buChar char="v"/>
            </a:pPr>
            <a:r>
              <a:rPr lang="en-US" sz="1600" b="0" i="0" dirty="0">
                <a:solidFill>
                  <a:srgbClr val="000000"/>
                </a:solidFill>
                <a:effectLst/>
                <a:latin typeface="Times New Roman" panose="02020603050405020304" pitchFamily="18" charset="0"/>
                <a:cs typeface="Times New Roman" panose="02020603050405020304" pitchFamily="18" charset="0"/>
              </a:rPr>
              <a:t>The </a:t>
            </a:r>
            <a:r>
              <a:rPr lang="en-US" sz="1600" b="1" i="0" dirty="0">
                <a:solidFill>
                  <a:srgbClr val="000000"/>
                </a:solidFill>
                <a:effectLst/>
                <a:latin typeface="Times New Roman" panose="02020603050405020304" pitchFamily="18" charset="0"/>
                <a:cs typeface="Times New Roman" panose="02020603050405020304" pitchFamily="18" charset="0"/>
              </a:rPr>
              <a:t>Grad CAM</a:t>
            </a:r>
            <a:r>
              <a:rPr lang="en-US" sz="1600" b="0" i="0" dirty="0">
                <a:solidFill>
                  <a:srgbClr val="000000"/>
                </a:solidFill>
                <a:effectLst/>
                <a:latin typeface="Times New Roman" panose="02020603050405020304" pitchFamily="18" charset="0"/>
                <a:cs typeface="Times New Roman" panose="02020603050405020304" pitchFamily="18" charset="0"/>
              </a:rPr>
              <a:t> method is a popular visualization technique that is useful for understanding how a convolutional neural network has been driven to make a classification decision.</a:t>
            </a:r>
            <a:endParaRPr lang="en-US" sz="1600" b="1"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E0757D59-207D-C84B-D5F3-EE606A9DBA20}"/>
              </a:ext>
            </a:extLst>
          </p:cNvPr>
          <p:cNvSpPr txBox="1"/>
          <p:nvPr/>
        </p:nvSpPr>
        <p:spPr>
          <a:xfrm>
            <a:off x="1928446" y="4330387"/>
            <a:ext cx="9091246" cy="1600438"/>
          </a:xfrm>
          <a:prstGeom prst="rect">
            <a:avLst/>
          </a:prstGeom>
          <a:noFill/>
        </p:spPr>
        <p:txBody>
          <a:bodyPr wrap="square" rtlCol="0">
            <a:spAutoFit/>
          </a:bodyPr>
          <a:lstStyle/>
          <a:p>
            <a:pPr marL="285750" indent="-285750">
              <a:buFont typeface="Wingdings" panose="05000000000000000000" pitchFamily="2" charset="2"/>
              <a:buChar char="q"/>
            </a:pPr>
            <a:r>
              <a:rPr lang="en-US" b="1" dirty="0">
                <a:latin typeface="Times New Roman" panose="02020603050405020304" pitchFamily="18" charset="0"/>
                <a:cs typeface="Times New Roman" panose="02020603050405020304" pitchFamily="18" charset="0"/>
              </a:rPr>
              <a:t>Layer-CAM</a:t>
            </a:r>
          </a:p>
          <a:p>
            <a:pPr marL="742950" lvl="1" indent="-285750" algn="just">
              <a:buFont typeface="Wingdings" panose="05000000000000000000" pitchFamily="2" charset="2"/>
              <a:buChar char="v"/>
            </a:pPr>
            <a:r>
              <a:rPr lang="en-US" sz="1600" b="1" i="0" dirty="0">
                <a:solidFill>
                  <a:srgbClr val="000000"/>
                </a:solidFill>
                <a:effectLst/>
                <a:latin typeface="Times New Roman" panose="02020603050405020304" pitchFamily="18" charset="0"/>
                <a:cs typeface="Times New Roman" panose="02020603050405020304" pitchFamily="18" charset="0"/>
              </a:rPr>
              <a:t>Layer-CAM is a class activation map (CAM) </a:t>
            </a:r>
            <a:r>
              <a:rPr lang="en-US" sz="1600" i="0" dirty="0">
                <a:solidFill>
                  <a:srgbClr val="000000"/>
                </a:solidFill>
                <a:effectLst/>
                <a:latin typeface="Times New Roman" panose="02020603050405020304" pitchFamily="18" charset="0"/>
                <a:cs typeface="Times New Roman" panose="02020603050405020304" pitchFamily="18" charset="0"/>
              </a:rPr>
              <a:t>method used to visualize which parts of an input image are contributing to a neural network's prediction, with an emphasis on activation in individual layers rather than relying only on the final convolutional layer.</a:t>
            </a:r>
          </a:p>
          <a:p>
            <a:pPr marL="742950" lvl="1" indent="-285750" algn="just">
              <a:buFont typeface="Wingdings" panose="05000000000000000000" pitchFamily="2" charset="2"/>
              <a:buChar char="v"/>
            </a:pPr>
            <a:r>
              <a:rPr lang="en-US" sz="1600" b="0" i="0" dirty="0">
                <a:solidFill>
                  <a:srgbClr val="000000"/>
                </a:solidFill>
                <a:effectLst/>
                <a:latin typeface="Times New Roman" panose="02020603050405020304" pitchFamily="18" charset="0"/>
                <a:cs typeface="Times New Roman" panose="02020603050405020304" pitchFamily="18" charset="0"/>
              </a:rPr>
              <a:t>It's a more refined method than Grad-CAM, as it can generate better localization of regions by focusing on the activations of intermediate layers.</a:t>
            </a:r>
            <a:endParaRPr lang="en-US" sz="1600" b="1" dirty="0">
              <a:latin typeface="Times New Roman" panose="02020603050405020304" pitchFamily="18" charset="0"/>
              <a:cs typeface="Times New Roman" panose="02020603050405020304" pitchFamily="18" charset="0"/>
            </a:endParaRPr>
          </a:p>
        </p:txBody>
      </p:sp>
      <p:pic>
        <p:nvPicPr>
          <p:cNvPr id="10" name="Picture 9">
            <a:extLst>
              <a:ext uri="{FF2B5EF4-FFF2-40B4-BE49-F238E27FC236}">
                <a16:creationId xmlns:a16="http://schemas.microsoft.com/office/drawing/2014/main" id="{C0E7DE3F-7A67-6354-83EC-69A53FEEEC1A}"/>
              </a:ext>
            </a:extLst>
          </p:cNvPr>
          <p:cNvPicPr>
            <a:picLocks noChangeAspect="1"/>
          </p:cNvPicPr>
          <p:nvPr/>
        </p:nvPicPr>
        <p:blipFill>
          <a:blip r:embed="rId2">
            <a:extLst>
              <a:ext uri="{28A0092B-C50C-407E-A947-70E740481C1C}">
                <a14:useLocalDpi xmlns:a14="http://schemas.microsoft.com/office/drawing/2010/main" val="0"/>
              </a:ext>
            </a:extLst>
          </a:blip>
          <a:srcRect l="28696" t="11894" r="30108" b="13537"/>
          <a:stretch/>
        </p:blipFill>
        <p:spPr>
          <a:xfrm>
            <a:off x="5595228" y="2670012"/>
            <a:ext cx="1887024" cy="1568777"/>
          </a:xfrm>
          <a:prstGeom prst="rect">
            <a:avLst/>
          </a:prstGeom>
        </p:spPr>
      </p:pic>
    </p:spTree>
    <p:extLst>
      <p:ext uri="{BB962C8B-B14F-4D97-AF65-F5344CB8AC3E}">
        <p14:creationId xmlns:p14="http://schemas.microsoft.com/office/powerpoint/2010/main" val="308271389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3F9E88-800D-672F-A474-32CE723807AD}"/>
              </a:ext>
            </a:extLst>
          </p:cNvPr>
          <p:cNvSpPr>
            <a:spLocks noGrp="1"/>
          </p:cNvSpPr>
          <p:nvPr>
            <p:ph type="title"/>
          </p:nvPr>
        </p:nvSpPr>
        <p:spPr>
          <a:xfrm>
            <a:off x="5906855" y="538241"/>
            <a:ext cx="1699089" cy="528797"/>
          </a:xfrm>
        </p:spPr>
        <p:txBody>
          <a:bodyPr/>
          <a:lstStyle/>
          <a:p>
            <a:r>
              <a:rPr lang="en-US" sz="2400" dirty="0">
                <a:latin typeface="Times New Roman" panose="02020603050405020304" pitchFamily="18" charset="0"/>
                <a:cs typeface="Times New Roman" panose="02020603050405020304" pitchFamily="18" charset="0"/>
              </a:rPr>
              <a:t>Continue</a:t>
            </a:r>
            <a:endParaRPr lang="en-US"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8C328678-B629-BA90-9639-F4F264440041}"/>
              </a:ext>
            </a:extLst>
          </p:cNvPr>
          <p:cNvSpPr>
            <a:spLocks noGrp="1"/>
          </p:cNvSpPr>
          <p:nvPr>
            <p:ph type="sldNum" sz="quarter" idx="12"/>
          </p:nvPr>
        </p:nvSpPr>
        <p:spPr/>
        <p:txBody>
          <a:bodyPr/>
          <a:lstStyle/>
          <a:p>
            <a:r>
              <a:rPr lang="en-US" dirty="0" smtClean="0"/>
              <a:t>27</a:t>
            </a:r>
            <a:endParaRPr lang="en-US" dirty="0"/>
          </a:p>
        </p:txBody>
      </p:sp>
      <p:sp>
        <p:nvSpPr>
          <p:cNvPr id="9" name="TextBox 8">
            <a:extLst>
              <a:ext uri="{FF2B5EF4-FFF2-40B4-BE49-F238E27FC236}">
                <a16:creationId xmlns:a16="http://schemas.microsoft.com/office/drawing/2014/main" id="{9BF9E32F-46E6-37B7-CC7B-9E901C961F52}"/>
              </a:ext>
            </a:extLst>
          </p:cNvPr>
          <p:cNvSpPr txBox="1"/>
          <p:nvPr/>
        </p:nvSpPr>
        <p:spPr>
          <a:xfrm>
            <a:off x="4508607" y="4468932"/>
            <a:ext cx="5467927" cy="307777"/>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Fig 15: (a) Grad-Cam Vs (b) Layer-Cam Visualization</a:t>
            </a:r>
          </a:p>
        </p:txBody>
      </p:sp>
      <p:pic>
        <p:nvPicPr>
          <p:cNvPr id="6" name="Picture 5"/>
          <p:cNvPicPr/>
          <p:nvPr/>
        </p:nvPicPr>
        <p:blipFill rotWithShape="1">
          <a:blip r:embed="rId2" cstate="print">
            <a:extLst>
              <a:ext uri="{28A0092B-C50C-407E-A947-70E740481C1C}">
                <a14:useLocalDpi xmlns:a14="http://schemas.microsoft.com/office/drawing/2010/main" val="0"/>
              </a:ext>
            </a:extLst>
          </a:blip>
          <a:srcRect l="17729" r="18831" b="8293"/>
          <a:stretch/>
        </p:blipFill>
        <p:spPr bwMode="auto">
          <a:xfrm>
            <a:off x="2459110" y="1152907"/>
            <a:ext cx="8258713" cy="3399433"/>
          </a:xfrm>
          <a:prstGeom prst="rect">
            <a:avLst/>
          </a:prstGeom>
          <a:noFill/>
          <a:ln>
            <a:noFill/>
          </a:ln>
          <a:extLst>
            <a:ext uri="{53640926-AAD7-44D8-BBD7-CCE9431645EC}">
              <a14:shadowObscured xmlns:a14="http://schemas.microsoft.com/office/drawing/2010/main"/>
            </a:ext>
          </a:extLst>
        </p:spPr>
      </p:pic>
      <p:sp>
        <p:nvSpPr>
          <p:cNvPr id="3" name="TextBox 2">
            <a:extLst>
              <a:ext uri="{FF2B5EF4-FFF2-40B4-BE49-F238E27FC236}">
                <a16:creationId xmlns:a16="http://schemas.microsoft.com/office/drawing/2014/main" id="{09CCDD24-BB41-DD2D-8E8C-7C1666A9D735}"/>
              </a:ext>
            </a:extLst>
          </p:cNvPr>
          <p:cNvSpPr txBox="1"/>
          <p:nvPr/>
        </p:nvSpPr>
        <p:spPr>
          <a:xfrm>
            <a:off x="2459110" y="5120318"/>
            <a:ext cx="8724705" cy="1323439"/>
          </a:xfrm>
          <a:prstGeom prst="rect">
            <a:avLst/>
          </a:prstGeom>
          <a:noFill/>
        </p:spPr>
        <p:txBody>
          <a:bodyPr wrap="square" rtlCol="0">
            <a:spAutoFit/>
          </a:bodyPr>
          <a:lstStyle/>
          <a:p>
            <a:pPr marL="285750" indent="-285750" algn="just">
              <a:buFont typeface="Wingdings" panose="05000000000000000000" pitchFamily="2" charset="2"/>
              <a:buChar char="q"/>
            </a:pPr>
            <a:r>
              <a:rPr lang="en-US" sz="1600" dirty="0">
                <a:latin typeface="Times New Roman" panose="02020603050405020304" pitchFamily="18" charset="0"/>
                <a:cs typeface="Times New Roman" panose="02020603050405020304" pitchFamily="18" charset="0"/>
              </a:rPr>
              <a:t>In our research we compared Grad-CAM and Layer-CAM to visualize the focus of CNN in plant disease detection, as shown in Figure.</a:t>
            </a:r>
          </a:p>
          <a:p>
            <a:pPr marL="285750" indent="-285750" algn="just">
              <a:buFont typeface="Wingdings" panose="05000000000000000000" pitchFamily="2" charset="2"/>
              <a:buChar char="q"/>
            </a:pPr>
            <a:r>
              <a:rPr lang="en-US" sz="1600" dirty="0">
                <a:latin typeface="Times New Roman" panose="02020603050405020304" pitchFamily="18" charset="0"/>
                <a:cs typeface="Times New Roman" panose="02020603050405020304" pitchFamily="18" charset="0"/>
              </a:rPr>
              <a:t> In contrast, Layer-CAM improves upon Grad-CAM by incorporating activations from multiple convolutional layers, offering more detailed and precise visualizations. </a:t>
            </a:r>
          </a:p>
          <a:p>
            <a:pPr marL="285750" indent="-285750">
              <a:buFont typeface="Wingdings" panose="05000000000000000000" pitchFamily="2" charset="2"/>
              <a:buChar char="q"/>
            </a:pPr>
            <a:endParaRPr lang="en-US"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6393339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546DAD-C06C-7E06-BAEC-8BF745A1DE05}"/>
              </a:ext>
            </a:extLst>
          </p:cNvPr>
          <p:cNvSpPr>
            <a:spLocks noGrp="1"/>
          </p:cNvSpPr>
          <p:nvPr>
            <p:ph type="title"/>
          </p:nvPr>
        </p:nvSpPr>
        <p:spPr>
          <a:xfrm>
            <a:off x="2198370" y="508679"/>
            <a:ext cx="5442145" cy="461665"/>
          </a:xfrm>
          <a:noFill/>
        </p:spPr>
        <p:txBody>
          <a:bodyPr vert="horz" wrap="square" lIns="91440" tIns="45720" rIns="91440" bIns="45720" rtlCol="0" anchor="t">
            <a:spAutoFit/>
          </a:bodyPr>
          <a:lstStyle/>
          <a:p>
            <a:r>
              <a:rPr lang="en-US" sz="2400" dirty="0">
                <a:latin typeface="Times New Roman" panose="02020603050405020304" pitchFamily="18" charset="0"/>
                <a:cs typeface="Times New Roman" panose="02020603050405020304" pitchFamily="18" charset="0"/>
              </a:rPr>
              <a:t>Test-Result With Seen Data</a:t>
            </a:r>
          </a:p>
        </p:txBody>
      </p:sp>
      <p:pic>
        <p:nvPicPr>
          <p:cNvPr id="4" name="Picture 3">
            <a:extLst>
              <a:ext uri="{FF2B5EF4-FFF2-40B4-BE49-F238E27FC236}">
                <a16:creationId xmlns:a16="http://schemas.microsoft.com/office/drawing/2014/main" id="{25AA440E-4A98-440B-D961-4206DD0F9F77}"/>
              </a:ext>
            </a:extLst>
          </p:cNvPr>
          <p:cNvPicPr>
            <a:picLocks noChangeAspect="1"/>
          </p:cNvPicPr>
          <p:nvPr/>
        </p:nvPicPr>
        <p:blipFill>
          <a:blip r:embed="rId2"/>
          <a:stretch>
            <a:fillRect/>
          </a:stretch>
        </p:blipFill>
        <p:spPr>
          <a:xfrm>
            <a:off x="2198370" y="1228898"/>
            <a:ext cx="2124248" cy="1968570"/>
          </a:xfrm>
          <a:prstGeom prst="rect">
            <a:avLst/>
          </a:prstGeom>
        </p:spPr>
      </p:pic>
      <p:pic>
        <p:nvPicPr>
          <p:cNvPr id="5" name="Picture 4">
            <a:extLst>
              <a:ext uri="{FF2B5EF4-FFF2-40B4-BE49-F238E27FC236}">
                <a16:creationId xmlns:a16="http://schemas.microsoft.com/office/drawing/2014/main" id="{278F2337-D0D0-A13B-4A33-ABF3772EEC31}"/>
              </a:ext>
            </a:extLst>
          </p:cNvPr>
          <p:cNvPicPr>
            <a:picLocks noChangeAspect="1"/>
          </p:cNvPicPr>
          <p:nvPr/>
        </p:nvPicPr>
        <p:blipFill>
          <a:blip r:embed="rId3"/>
          <a:stretch>
            <a:fillRect/>
          </a:stretch>
        </p:blipFill>
        <p:spPr>
          <a:xfrm>
            <a:off x="5374438" y="1067864"/>
            <a:ext cx="2363058" cy="2049087"/>
          </a:xfrm>
          <a:prstGeom prst="rect">
            <a:avLst/>
          </a:prstGeom>
        </p:spPr>
      </p:pic>
      <p:pic>
        <p:nvPicPr>
          <p:cNvPr id="6" name="Picture 5">
            <a:extLst>
              <a:ext uri="{FF2B5EF4-FFF2-40B4-BE49-F238E27FC236}">
                <a16:creationId xmlns:a16="http://schemas.microsoft.com/office/drawing/2014/main" id="{17EBA548-208D-882B-1F17-C4DB84C9A4A4}"/>
              </a:ext>
            </a:extLst>
          </p:cNvPr>
          <p:cNvPicPr>
            <a:picLocks noChangeAspect="1"/>
          </p:cNvPicPr>
          <p:nvPr/>
        </p:nvPicPr>
        <p:blipFill>
          <a:blip r:embed="rId4"/>
          <a:stretch>
            <a:fillRect/>
          </a:stretch>
        </p:blipFill>
        <p:spPr>
          <a:xfrm>
            <a:off x="8789316" y="1148381"/>
            <a:ext cx="2573828" cy="1968570"/>
          </a:xfrm>
          <a:prstGeom prst="rect">
            <a:avLst/>
          </a:prstGeom>
        </p:spPr>
      </p:pic>
      <p:pic>
        <p:nvPicPr>
          <p:cNvPr id="7" name="Picture 6">
            <a:extLst>
              <a:ext uri="{FF2B5EF4-FFF2-40B4-BE49-F238E27FC236}">
                <a16:creationId xmlns:a16="http://schemas.microsoft.com/office/drawing/2014/main" id="{A53A38B3-ED19-083D-3B97-0147130E2B3D}"/>
              </a:ext>
            </a:extLst>
          </p:cNvPr>
          <p:cNvPicPr>
            <a:picLocks noChangeAspect="1"/>
          </p:cNvPicPr>
          <p:nvPr/>
        </p:nvPicPr>
        <p:blipFill>
          <a:blip r:embed="rId5"/>
          <a:stretch>
            <a:fillRect/>
          </a:stretch>
        </p:blipFill>
        <p:spPr>
          <a:xfrm>
            <a:off x="2198370" y="3449963"/>
            <a:ext cx="2124249" cy="2179139"/>
          </a:xfrm>
          <a:prstGeom prst="rect">
            <a:avLst/>
          </a:prstGeom>
        </p:spPr>
      </p:pic>
      <p:pic>
        <p:nvPicPr>
          <p:cNvPr id="8" name="Picture 7">
            <a:extLst>
              <a:ext uri="{FF2B5EF4-FFF2-40B4-BE49-F238E27FC236}">
                <a16:creationId xmlns:a16="http://schemas.microsoft.com/office/drawing/2014/main" id="{5D4ED016-A285-826B-8D47-DE9F20A53D4C}"/>
              </a:ext>
            </a:extLst>
          </p:cNvPr>
          <p:cNvPicPr>
            <a:picLocks noChangeAspect="1"/>
          </p:cNvPicPr>
          <p:nvPr/>
        </p:nvPicPr>
        <p:blipFill>
          <a:blip r:embed="rId6"/>
          <a:stretch>
            <a:fillRect/>
          </a:stretch>
        </p:blipFill>
        <p:spPr>
          <a:xfrm>
            <a:off x="5333917" y="3449963"/>
            <a:ext cx="2403579" cy="2049087"/>
          </a:xfrm>
          <a:prstGeom prst="rect">
            <a:avLst/>
          </a:prstGeom>
        </p:spPr>
      </p:pic>
      <p:pic>
        <p:nvPicPr>
          <p:cNvPr id="9" name="Picture 8">
            <a:extLst>
              <a:ext uri="{FF2B5EF4-FFF2-40B4-BE49-F238E27FC236}">
                <a16:creationId xmlns:a16="http://schemas.microsoft.com/office/drawing/2014/main" id="{6AC5DD73-2E96-B54D-2E10-DD82DBA65E39}"/>
              </a:ext>
            </a:extLst>
          </p:cNvPr>
          <p:cNvPicPr>
            <a:picLocks noChangeAspect="1"/>
          </p:cNvPicPr>
          <p:nvPr/>
        </p:nvPicPr>
        <p:blipFill>
          <a:blip r:embed="rId7"/>
          <a:stretch>
            <a:fillRect/>
          </a:stretch>
        </p:blipFill>
        <p:spPr>
          <a:xfrm>
            <a:off x="8748794" y="3460431"/>
            <a:ext cx="2614350" cy="2158202"/>
          </a:xfrm>
          <a:prstGeom prst="rect">
            <a:avLst/>
          </a:prstGeom>
        </p:spPr>
      </p:pic>
      <p:sp>
        <p:nvSpPr>
          <p:cNvPr id="3" name="Slide Number Placeholder 2">
            <a:extLst>
              <a:ext uri="{FF2B5EF4-FFF2-40B4-BE49-F238E27FC236}">
                <a16:creationId xmlns:a16="http://schemas.microsoft.com/office/drawing/2014/main" id="{69D947C7-C64F-386F-1992-E65A4C0AB982}"/>
              </a:ext>
            </a:extLst>
          </p:cNvPr>
          <p:cNvSpPr>
            <a:spLocks noGrp="1"/>
          </p:cNvSpPr>
          <p:nvPr>
            <p:ph type="sldNum" sz="quarter" idx="12"/>
          </p:nvPr>
        </p:nvSpPr>
        <p:spPr/>
        <p:txBody>
          <a:bodyPr/>
          <a:lstStyle/>
          <a:p>
            <a:r>
              <a:rPr lang="en-US" dirty="0" smtClean="0"/>
              <a:t>28</a:t>
            </a:r>
            <a:endParaRPr lang="en-US" dirty="0"/>
          </a:p>
        </p:txBody>
      </p:sp>
      <p:sp>
        <p:nvSpPr>
          <p:cNvPr id="10" name="TextBox 9">
            <a:extLst>
              <a:ext uri="{FF2B5EF4-FFF2-40B4-BE49-F238E27FC236}">
                <a16:creationId xmlns:a16="http://schemas.microsoft.com/office/drawing/2014/main" id="{3F1FDDA4-EC1F-941C-4E71-5243E9190980}"/>
              </a:ext>
            </a:extLst>
          </p:cNvPr>
          <p:cNvSpPr txBox="1"/>
          <p:nvPr/>
        </p:nvSpPr>
        <p:spPr>
          <a:xfrm>
            <a:off x="5374438" y="5832062"/>
            <a:ext cx="2953370" cy="307777"/>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Fig 16: Test Result Seen Data</a:t>
            </a:r>
          </a:p>
        </p:txBody>
      </p:sp>
    </p:spTree>
    <p:extLst>
      <p:ext uri="{BB962C8B-B14F-4D97-AF65-F5344CB8AC3E}">
        <p14:creationId xmlns:p14="http://schemas.microsoft.com/office/powerpoint/2010/main" val="294675659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AB44F3-BC4A-54BF-CC9D-061BD2CEE37A}"/>
              </a:ext>
            </a:extLst>
          </p:cNvPr>
          <p:cNvSpPr>
            <a:spLocks noGrp="1"/>
          </p:cNvSpPr>
          <p:nvPr>
            <p:ph type="title"/>
          </p:nvPr>
        </p:nvSpPr>
        <p:spPr>
          <a:xfrm>
            <a:off x="1719483" y="662898"/>
            <a:ext cx="3406433" cy="614892"/>
          </a:xfrm>
        </p:spPr>
        <p:txBody>
          <a:bodyPr>
            <a:normAutofit fontScale="90000"/>
          </a:bodyPr>
          <a:lstStyle/>
          <a:p>
            <a:r>
              <a:rPr lang="en-US" dirty="0">
                <a:latin typeface="Times New Roman" panose="02020603050405020304" pitchFamily="18" charset="0"/>
                <a:cs typeface="Times New Roman" panose="02020603050405020304" pitchFamily="18" charset="0"/>
              </a:rPr>
              <a:t>INTRODUCTION</a:t>
            </a:r>
          </a:p>
        </p:txBody>
      </p:sp>
      <p:sp>
        <p:nvSpPr>
          <p:cNvPr id="3" name="Content Placeholder 2">
            <a:extLst>
              <a:ext uri="{FF2B5EF4-FFF2-40B4-BE49-F238E27FC236}">
                <a16:creationId xmlns:a16="http://schemas.microsoft.com/office/drawing/2014/main" id="{AF4ACC09-F196-B0FF-E3A4-AC0E7A99ACEA}"/>
              </a:ext>
            </a:extLst>
          </p:cNvPr>
          <p:cNvSpPr>
            <a:spLocks noGrp="1"/>
          </p:cNvSpPr>
          <p:nvPr>
            <p:ph idx="1"/>
          </p:nvPr>
        </p:nvSpPr>
        <p:spPr>
          <a:xfrm>
            <a:off x="1719483" y="1395872"/>
            <a:ext cx="10387085" cy="5347828"/>
          </a:xfrm>
        </p:spPr>
        <p:txBody>
          <a:bodyPr>
            <a:normAutofit/>
          </a:bodyPr>
          <a:lstStyle/>
          <a:p>
            <a:pPr algn="just"/>
            <a:r>
              <a:rPr lang="en-US" b="1" dirty="0">
                <a:latin typeface="Times New Roman" panose="02020603050405020304" pitchFamily="18" charset="0"/>
                <a:cs typeface="Times New Roman" panose="02020603050405020304" pitchFamily="18" charset="0"/>
              </a:rPr>
              <a:t>Significant Crop Losses</a:t>
            </a:r>
            <a:endParaRPr lang="en-US" dirty="0">
              <a:latin typeface="Times New Roman" panose="02020603050405020304" pitchFamily="18" charset="0"/>
              <a:cs typeface="Times New Roman" panose="02020603050405020304" pitchFamily="18" charset="0"/>
            </a:endParaRPr>
          </a:p>
          <a:p>
            <a:pPr lvl="1" algn="just">
              <a:buFont typeface="Wingdings" panose="05000000000000000000" pitchFamily="2" charset="2"/>
              <a:buChar char="q"/>
            </a:pPr>
            <a:r>
              <a:rPr lang="en-US" dirty="0">
                <a:latin typeface="Times New Roman" panose="02020603050405020304" pitchFamily="18" charset="0"/>
                <a:cs typeface="Times New Roman" panose="02020603050405020304" pitchFamily="18" charset="0"/>
              </a:rPr>
              <a:t>Annually, 20% to 40% of global crop production is lost to pests.</a:t>
            </a:r>
          </a:p>
          <a:p>
            <a:pPr lvl="1" algn="just">
              <a:buFont typeface="Wingdings" panose="05000000000000000000" pitchFamily="2" charset="2"/>
              <a:buChar char="q"/>
            </a:pPr>
            <a:r>
              <a:rPr lang="en-US" dirty="0">
                <a:latin typeface="Times New Roman" panose="02020603050405020304" pitchFamily="18" charset="0"/>
                <a:cs typeface="Times New Roman" panose="02020603050405020304" pitchFamily="18" charset="0"/>
              </a:rPr>
              <a:t>Resulting in 220 billion dollars in economic losses [nifa.usda.gov].</a:t>
            </a:r>
          </a:p>
          <a:p>
            <a:pPr algn="just"/>
            <a:r>
              <a:rPr lang="en-US" b="1" dirty="0">
                <a:latin typeface="Times New Roman" panose="02020603050405020304" pitchFamily="18" charset="0"/>
                <a:cs typeface="Times New Roman" panose="02020603050405020304" pitchFamily="18" charset="0"/>
              </a:rPr>
              <a:t>AI in Agriculture</a:t>
            </a:r>
            <a:endParaRPr lang="en-US" dirty="0">
              <a:latin typeface="Times New Roman" panose="02020603050405020304" pitchFamily="18" charset="0"/>
              <a:cs typeface="Times New Roman" panose="02020603050405020304" pitchFamily="18" charset="0"/>
            </a:endParaRPr>
          </a:p>
          <a:p>
            <a:pPr lvl="1" algn="just">
              <a:buFont typeface="Wingdings" panose="05000000000000000000" pitchFamily="2" charset="2"/>
              <a:buChar char="q"/>
            </a:pPr>
            <a:r>
              <a:rPr lang="en-US" dirty="0">
                <a:latin typeface="Times New Roman" panose="02020603050405020304" pitchFamily="18" charset="0"/>
                <a:cs typeface="Times New Roman" panose="02020603050405020304" pitchFamily="18" charset="0"/>
              </a:rPr>
              <a:t>Artificial Intelligence (AI) is increasingly being adopted in agriculture.</a:t>
            </a:r>
          </a:p>
          <a:p>
            <a:pPr lvl="1" algn="just">
              <a:buFont typeface="Wingdings" panose="05000000000000000000" pitchFamily="2" charset="2"/>
              <a:buChar char="q"/>
            </a:pPr>
            <a:r>
              <a:rPr lang="en-US" dirty="0">
                <a:latin typeface="Times New Roman" panose="02020603050405020304" pitchFamily="18" charset="0"/>
                <a:cs typeface="Times New Roman" panose="02020603050405020304" pitchFamily="18" charset="0"/>
              </a:rPr>
              <a:t>Machine Learning (ML) and Deep Learning (DL) models are </a:t>
            </a:r>
          </a:p>
          <a:p>
            <a:pPr marL="457200" lvl="1" indent="0" algn="just">
              <a:buNone/>
            </a:pPr>
            <a:r>
              <a:rPr lang="en-US" dirty="0">
                <a:latin typeface="Times New Roman" panose="02020603050405020304" pitchFamily="18" charset="0"/>
                <a:cs typeface="Times New Roman" panose="02020603050405020304" pitchFamily="18" charset="0"/>
              </a:rPr>
              <a:t>      used to detect and diagnose plant diseases.</a:t>
            </a:r>
          </a:p>
          <a:p>
            <a:pPr algn="just"/>
            <a:r>
              <a:rPr lang="en-US" b="1" dirty="0">
                <a:latin typeface="Times New Roman" panose="02020603050405020304" pitchFamily="18" charset="0"/>
                <a:cs typeface="Times New Roman" panose="02020603050405020304" pitchFamily="18" charset="0"/>
              </a:rPr>
              <a:t>Advantages of AI</a:t>
            </a:r>
            <a:endParaRPr lang="en-US" dirty="0">
              <a:latin typeface="Times New Roman" panose="02020603050405020304" pitchFamily="18" charset="0"/>
              <a:cs typeface="Times New Roman" panose="02020603050405020304" pitchFamily="18" charset="0"/>
            </a:endParaRPr>
          </a:p>
          <a:p>
            <a:pPr lvl="1" algn="just">
              <a:buFont typeface="Wingdings" panose="05000000000000000000" pitchFamily="2" charset="2"/>
              <a:buChar char="q"/>
            </a:pPr>
            <a:r>
              <a:rPr lang="en-US" dirty="0">
                <a:latin typeface="Times New Roman" panose="02020603050405020304" pitchFamily="18" charset="0"/>
                <a:cs typeface="Times New Roman" panose="02020603050405020304" pitchFamily="18" charset="0"/>
              </a:rPr>
              <a:t>AI, particularly deep learning through convolutional neural networks (CNNs), offers the ability to analyze complex data like images, enabling early and accurate detection of plant diseases.</a:t>
            </a:r>
          </a:p>
          <a:p>
            <a:pPr algn="just"/>
            <a:r>
              <a:rPr lang="en-US" b="1" dirty="0">
                <a:latin typeface="Times New Roman" panose="02020603050405020304" pitchFamily="18" charset="0"/>
                <a:cs typeface="Times New Roman" panose="02020603050405020304" pitchFamily="18" charset="0"/>
              </a:rPr>
              <a:t>Challenges and Collaboration</a:t>
            </a:r>
            <a:endParaRPr lang="en-US" dirty="0">
              <a:latin typeface="Times New Roman" panose="02020603050405020304" pitchFamily="18" charset="0"/>
              <a:cs typeface="Times New Roman" panose="02020603050405020304" pitchFamily="18" charset="0"/>
            </a:endParaRPr>
          </a:p>
          <a:p>
            <a:pPr lvl="1" algn="just">
              <a:buFont typeface="Wingdings" panose="05000000000000000000" pitchFamily="2" charset="2"/>
              <a:buChar char="q"/>
            </a:pPr>
            <a:r>
              <a:rPr lang="en-US" dirty="0">
                <a:latin typeface="Times New Roman" panose="02020603050405020304" pitchFamily="18" charset="0"/>
                <a:cs typeface="Times New Roman" panose="02020603050405020304" pitchFamily="18" charset="0"/>
              </a:rPr>
              <a:t>The adoption of AI in agriculture faces challenges that require interdisciplinary collaboration and efforts to ensure access to AI tools in less wealthy regions.</a:t>
            </a:r>
          </a:p>
        </p:txBody>
      </p:sp>
      <p:sp>
        <p:nvSpPr>
          <p:cNvPr id="4" name="Slide Number Placeholder 3">
            <a:extLst>
              <a:ext uri="{FF2B5EF4-FFF2-40B4-BE49-F238E27FC236}">
                <a16:creationId xmlns:a16="http://schemas.microsoft.com/office/drawing/2014/main" id="{428DEE08-9CDA-9A89-C0CA-9EC2C80E44BD}"/>
              </a:ext>
            </a:extLst>
          </p:cNvPr>
          <p:cNvSpPr>
            <a:spLocks noGrp="1"/>
          </p:cNvSpPr>
          <p:nvPr>
            <p:ph type="sldNum" sz="quarter" idx="12"/>
          </p:nvPr>
        </p:nvSpPr>
        <p:spPr/>
        <p:txBody>
          <a:bodyPr/>
          <a:lstStyle/>
          <a:p>
            <a:r>
              <a:rPr lang="en-US" dirty="0"/>
              <a:t>2</a:t>
            </a:r>
            <a:endParaRPr lang="en-US" dirty="0"/>
          </a:p>
        </p:txBody>
      </p:sp>
      <p:pic>
        <p:nvPicPr>
          <p:cNvPr id="10" name="Picture 9">
            <a:extLst>
              <a:ext uri="{FF2B5EF4-FFF2-40B4-BE49-F238E27FC236}">
                <a16:creationId xmlns:a16="http://schemas.microsoft.com/office/drawing/2014/main" id="{54747534-4633-0078-16DC-0C29819E38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93369" y="1277790"/>
            <a:ext cx="3279531" cy="2888655"/>
          </a:xfrm>
          <a:prstGeom prst="rect">
            <a:avLst/>
          </a:prstGeom>
        </p:spPr>
      </p:pic>
      <p:sp>
        <p:nvSpPr>
          <p:cNvPr id="5" name="TextBox 4">
            <a:extLst>
              <a:ext uri="{FF2B5EF4-FFF2-40B4-BE49-F238E27FC236}">
                <a16:creationId xmlns:a16="http://schemas.microsoft.com/office/drawing/2014/main" id="{6D587D8D-1960-10C6-D359-6AE403B5F5B3}"/>
              </a:ext>
            </a:extLst>
          </p:cNvPr>
          <p:cNvSpPr txBox="1"/>
          <p:nvPr/>
        </p:nvSpPr>
        <p:spPr>
          <a:xfrm>
            <a:off x="8976946" y="4174128"/>
            <a:ext cx="4633546" cy="276999"/>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Figure 0: Plant Leaf Disease Scenario</a:t>
            </a:r>
          </a:p>
        </p:txBody>
      </p:sp>
    </p:spTree>
    <p:extLst>
      <p:ext uri="{BB962C8B-B14F-4D97-AF65-F5344CB8AC3E}">
        <p14:creationId xmlns:p14="http://schemas.microsoft.com/office/powerpoint/2010/main" val="301808870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3074F9-1CF6-4EC8-1A45-25966C6E8C78}"/>
              </a:ext>
            </a:extLst>
          </p:cNvPr>
          <p:cNvSpPr>
            <a:spLocks noGrp="1"/>
          </p:cNvSpPr>
          <p:nvPr>
            <p:ph type="title"/>
          </p:nvPr>
        </p:nvSpPr>
        <p:spPr>
          <a:xfrm>
            <a:off x="2068435" y="534313"/>
            <a:ext cx="4919275" cy="826310"/>
          </a:xfrm>
        </p:spPr>
        <p:txBody>
          <a:bodyPr vert="horz" lIns="91440" tIns="45720" rIns="91440" bIns="45720" rtlCol="0" anchor="t">
            <a:normAutofit fontScale="90000"/>
          </a:bodyPr>
          <a:lstStyle/>
          <a:p>
            <a:r>
              <a:rPr lang="en-US" dirty="0">
                <a:latin typeface="Times New Roman" panose="02020603050405020304" pitchFamily="18" charset="0"/>
                <a:cs typeface="Times New Roman" panose="02020603050405020304" pitchFamily="18" charset="0"/>
              </a:rPr>
              <a:t>Test-Result</a:t>
            </a:r>
            <a:r>
              <a:rPr lang="en-US" sz="2800" dirty="0">
                <a:latin typeface="Times New Roman" panose="02020603050405020304" pitchFamily="18" charset="0"/>
                <a:cs typeface="Times New Roman" panose="02020603050405020304" pitchFamily="18" charset="0"/>
              </a:rPr>
              <a:t> With Unseen Data</a:t>
            </a:r>
          </a:p>
        </p:txBody>
      </p:sp>
      <p:pic>
        <p:nvPicPr>
          <p:cNvPr id="4" name="Picture 3">
            <a:extLst>
              <a:ext uri="{FF2B5EF4-FFF2-40B4-BE49-F238E27FC236}">
                <a16:creationId xmlns:a16="http://schemas.microsoft.com/office/drawing/2014/main" id="{01632E4B-DF67-EA4D-3391-44F5C03FA65E}"/>
              </a:ext>
            </a:extLst>
          </p:cNvPr>
          <p:cNvPicPr>
            <a:picLocks noChangeAspect="1"/>
          </p:cNvPicPr>
          <p:nvPr/>
        </p:nvPicPr>
        <p:blipFill>
          <a:blip r:embed="rId2"/>
          <a:stretch>
            <a:fillRect/>
          </a:stretch>
        </p:blipFill>
        <p:spPr>
          <a:xfrm>
            <a:off x="1676108" y="1335825"/>
            <a:ext cx="2399030" cy="1639395"/>
          </a:xfrm>
          <a:prstGeom prst="rect">
            <a:avLst/>
          </a:prstGeom>
        </p:spPr>
      </p:pic>
      <p:pic>
        <p:nvPicPr>
          <p:cNvPr id="5" name="Picture 4">
            <a:extLst>
              <a:ext uri="{FF2B5EF4-FFF2-40B4-BE49-F238E27FC236}">
                <a16:creationId xmlns:a16="http://schemas.microsoft.com/office/drawing/2014/main" id="{21B9B9C0-2B64-791C-1D51-FF96F54578BA}"/>
              </a:ext>
            </a:extLst>
          </p:cNvPr>
          <p:cNvPicPr>
            <a:picLocks noChangeAspect="1"/>
          </p:cNvPicPr>
          <p:nvPr/>
        </p:nvPicPr>
        <p:blipFill>
          <a:blip r:embed="rId3"/>
          <a:stretch>
            <a:fillRect/>
          </a:stretch>
        </p:blipFill>
        <p:spPr>
          <a:xfrm>
            <a:off x="4614377" y="1335825"/>
            <a:ext cx="1892903" cy="1666124"/>
          </a:xfrm>
          <a:prstGeom prst="rect">
            <a:avLst/>
          </a:prstGeom>
        </p:spPr>
      </p:pic>
      <p:pic>
        <p:nvPicPr>
          <p:cNvPr id="6" name="Picture 5">
            <a:extLst>
              <a:ext uri="{FF2B5EF4-FFF2-40B4-BE49-F238E27FC236}">
                <a16:creationId xmlns:a16="http://schemas.microsoft.com/office/drawing/2014/main" id="{D6F7E8A4-2FD2-DFC3-E917-ABAC3578E648}"/>
              </a:ext>
            </a:extLst>
          </p:cNvPr>
          <p:cNvPicPr>
            <a:picLocks noChangeAspect="1"/>
          </p:cNvPicPr>
          <p:nvPr/>
        </p:nvPicPr>
        <p:blipFill>
          <a:blip r:embed="rId4"/>
          <a:stretch>
            <a:fillRect/>
          </a:stretch>
        </p:blipFill>
        <p:spPr>
          <a:xfrm>
            <a:off x="7189643" y="1365628"/>
            <a:ext cx="2126734" cy="1636321"/>
          </a:xfrm>
          <a:prstGeom prst="rect">
            <a:avLst/>
          </a:prstGeom>
        </p:spPr>
      </p:pic>
      <p:pic>
        <p:nvPicPr>
          <p:cNvPr id="7" name="Picture 6">
            <a:extLst>
              <a:ext uri="{FF2B5EF4-FFF2-40B4-BE49-F238E27FC236}">
                <a16:creationId xmlns:a16="http://schemas.microsoft.com/office/drawing/2014/main" id="{6D4B7FF3-98A8-4579-33DD-2103940348E9}"/>
              </a:ext>
            </a:extLst>
          </p:cNvPr>
          <p:cNvPicPr>
            <a:picLocks noChangeAspect="1"/>
          </p:cNvPicPr>
          <p:nvPr/>
        </p:nvPicPr>
        <p:blipFill>
          <a:blip r:embed="rId5"/>
          <a:stretch>
            <a:fillRect/>
          </a:stretch>
        </p:blipFill>
        <p:spPr>
          <a:xfrm>
            <a:off x="1676108" y="3429000"/>
            <a:ext cx="1839945" cy="1639395"/>
          </a:xfrm>
          <a:prstGeom prst="rect">
            <a:avLst/>
          </a:prstGeom>
        </p:spPr>
      </p:pic>
      <p:pic>
        <p:nvPicPr>
          <p:cNvPr id="8" name="Picture 7">
            <a:extLst>
              <a:ext uri="{FF2B5EF4-FFF2-40B4-BE49-F238E27FC236}">
                <a16:creationId xmlns:a16="http://schemas.microsoft.com/office/drawing/2014/main" id="{00B17897-B1B5-579B-C6EE-1F3B5A7E9525}"/>
              </a:ext>
            </a:extLst>
          </p:cNvPr>
          <p:cNvPicPr>
            <a:picLocks noChangeAspect="1"/>
          </p:cNvPicPr>
          <p:nvPr/>
        </p:nvPicPr>
        <p:blipFill>
          <a:blip r:embed="rId6"/>
          <a:stretch>
            <a:fillRect/>
          </a:stretch>
        </p:blipFill>
        <p:spPr>
          <a:xfrm>
            <a:off x="4075138" y="3318460"/>
            <a:ext cx="2480632" cy="1860474"/>
          </a:xfrm>
          <a:prstGeom prst="rect">
            <a:avLst/>
          </a:prstGeom>
        </p:spPr>
      </p:pic>
      <p:pic>
        <p:nvPicPr>
          <p:cNvPr id="9" name="Picture 8">
            <a:extLst>
              <a:ext uri="{FF2B5EF4-FFF2-40B4-BE49-F238E27FC236}">
                <a16:creationId xmlns:a16="http://schemas.microsoft.com/office/drawing/2014/main" id="{AF64059F-D5AD-C940-BDE3-313DB4DC1764}"/>
              </a:ext>
            </a:extLst>
          </p:cNvPr>
          <p:cNvPicPr>
            <a:picLocks noChangeAspect="1"/>
          </p:cNvPicPr>
          <p:nvPr/>
        </p:nvPicPr>
        <p:blipFill>
          <a:blip r:embed="rId7"/>
          <a:stretch>
            <a:fillRect/>
          </a:stretch>
        </p:blipFill>
        <p:spPr>
          <a:xfrm>
            <a:off x="7238133" y="3349452"/>
            <a:ext cx="1887487" cy="1798489"/>
          </a:xfrm>
          <a:prstGeom prst="rect">
            <a:avLst/>
          </a:prstGeom>
        </p:spPr>
      </p:pic>
      <p:pic>
        <p:nvPicPr>
          <p:cNvPr id="10" name="Picture 9">
            <a:extLst>
              <a:ext uri="{FF2B5EF4-FFF2-40B4-BE49-F238E27FC236}">
                <a16:creationId xmlns:a16="http://schemas.microsoft.com/office/drawing/2014/main" id="{24EBC9D6-C83C-C856-8E31-C6A2463FB439}"/>
              </a:ext>
            </a:extLst>
          </p:cNvPr>
          <p:cNvPicPr>
            <a:picLocks noChangeAspect="1"/>
          </p:cNvPicPr>
          <p:nvPr/>
        </p:nvPicPr>
        <p:blipFill>
          <a:blip r:embed="rId8"/>
          <a:stretch>
            <a:fillRect/>
          </a:stretch>
        </p:blipFill>
        <p:spPr>
          <a:xfrm>
            <a:off x="9807983" y="2255669"/>
            <a:ext cx="1676108" cy="1905977"/>
          </a:xfrm>
          <a:prstGeom prst="rect">
            <a:avLst/>
          </a:prstGeom>
        </p:spPr>
      </p:pic>
      <p:sp>
        <p:nvSpPr>
          <p:cNvPr id="3" name="Slide Number Placeholder 2">
            <a:extLst>
              <a:ext uri="{FF2B5EF4-FFF2-40B4-BE49-F238E27FC236}">
                <a16:creationId xmlns:a16="http://schemas.microsoft.com/office/drawing/2014/main" id="{E811393F-AF78-8D76-C4D8-724836D5243A}"/>
              </a:ext>
            </a:extLst>
          </p:cNvPr>
          <p:cNvSpPr>
            <a:spLocks noGrp="1"/>
          </p:cNvSpPr>
          <p:nvPr>
            <p:ph type="sldNum" sz="quarter" idx="12"/>
          </p:nvPr>
        </p:nvSpPr>
        <p:spPr/>
        <p:txBody>
          <a:bodyPr/>
          <a:lstStyle/>
          <a:p>
            <a:r>
              <a:rPr lang="en-US" dirty="0" smtClean="0"/>
              <a:t>29</a:t>
            </a:r>
            <a:endParaRPr lang="en-US" dirty="0"/>
          </a:p>
        </p:txBody>
      </p:sp>
      <p:sp>
        <p:nvSpPr>
          <p:cNvPr id="11" name="TextBox 10">
            <a:extLst>
              <a:ext uri="{FF2B5EF4-FFF2-40B4-BE49-F238E27FC236}">
                <a16:creationId xmlns:a16="http://schemas.microsoft.com/office/drawing/2014/main" id="{3A815E1E-8511-432E-EC7D-AFE5F06B5624}"/>
              </a:ext>
            </a:extLst>
          </p:cNvPr>
          <p:cNvSpPr txBox="1"/>
          <p:nvPr/>
        </p:nvSpPr>
        <p:spPr>
          <a:xfrm>
            <a:off x="4528072" y="5323095"/>
            <a:ext cx="3569448" cy="307777"/>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Fig 17: Test Result With Unseen Data</a:t>
            </a:r>
          </a:p>
        </p:txBody>
      </p:sp>
    </p:spTree>
    <p:extLst>
      <p:ext uri="{BB962C8B-B14F-4D97-AF65-F5344CB8AC3E}">
        <p14:creationId xmlns:p14="http://schemas.microsoft.com/office/powerpoint/2010/main" val="417673084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DCBD0-9A5D-28CC-A725-6E4B3F7A8D76}"/>
              </a:ext>
            </a:extLst>
          </p:cNvPr>
          <p:cNvSpPr>
            <a:spLocks noGrp="1"/>
          </p:cNvSpPr>
          <p:nvPr>
            <p:ph type="title"/>
          </p:nvPr>
        </p:nvSpPr>
        <p:spPr>
          <a:xfrm>
            <a:off x="2313136" y="658145"/>
            <a:ext cx="2242844" cy="624398"/>
          </a:xfrm>
        </p:spPr>
        <p:txBody>
          <a:bodyPr>
            <a:normAutofit fontScale="90000"/>
          </a:bodyPr>
          <a:lstStyle/>
          <a:p>
            <a:r>
              <a:rPr lang="en-US" dirty="0">
                <a:latin typeface="Times New Roman" panose="02020603050405020304" pitchFamily="18" charset="0"/>
                <a:cs typeface="Times New Roman" panose="02020603050405020304" pitchFamily="18" charset="0"/>
              </a:rPr>
              <a:t>Conclusion</a:t>
            </a:r>
          </a:p>
        </p:txBody>
      </p:sp>
      <p:sp>
        <p:nvSpPr>
          <p:cNvPr id="4" name="Slide Number Placeholder 3">
            <a:extLst>
              <a:ext uri="{FF2B5EF4-FFF2-40B4-BE49-F238E27FC236}">
                <a16:creationId xmlns:a16="http://schemas.microsoft.com/office/drawing/2014/main" id="{F36762BE-74B1-DEEE-F044-C90427292293}"/>
              </a:ext>
            </a:extLst>
          </p:cNvPr>
          <p:cNvSpPr>
            <a:spLocks noGrp="1"/>
          </p:cNvSpPr>
          <p:nvPr>
            <p:ph type="sldNum" sz="quarter" idx="12"/>
          </p:nvPr>
        </p:nvSpPr>
        <p:spPr/>
        <p:txBody>
          <a:bodyPr/>
          <a:lstStyle/>
          <a:p>
            <a:r>
              <a:rPr lang="en-US" dirty="0" smtClean="0"/>
              <a:t>30</a:t>
            </a:r>
            <a:endParaRPr lang="en-US" dirty="0"/>
          </a:p>
        </p:txBody>
      </p:sp>
      <p:sp>
        <p:nvSpPr>
          <p:cNvPr id="6" name="Rectangle 2">
            <a:extLst>
              <a:ext uri="{FF2B5EF4-FFF2-40B4-BE49-F238E27FC236}">
                <a16:creationId xmlns:a16="http://schemas.microsoft.com/office/drawing/2014/main" id="{8E12A9D7-0411-BA26-5431-C6111BE643CC}"/>
              </a:ext>
            </a:extLst>
          </p:cNvPr>
          <p:cNvSpPr>
            <a:spLocks noGrp="1" noChangeArrowheads="1"/>
          </p:cNvSpPr>
          <p:nvPr>
            <p:ph idx="1"/>
          </p:nvPr>
        </p:nvSpPr>
        <p:spPr bwMode="auto">
          <a:xfrm>
            <a:off x="2242016" y="1610410"/>
            <a:ext cx="9055904" cy="2862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R="0" lvl="0" algn="just" defTabSz="914400" rtl="0" eaLnBrk="0" fontAlgn="base" latinLnBrk="0" hangingPunct="0">
              <a:lnSpc>
                <a:spcPct val="100000"/>
              </a:lnSpc>
              <a:spcBef>
                <a:spcPct val="0"/>
              </a:spcBef>
              <a:spcAft>
                <a:spcPct val="0"/>
              </a:spcAft>
              <a:buClrTx/>
              <a:buSzTx/>
              <a:buFont typeface="Wingdings" panose="05000000000000000000" pitchFamily="2" charset="2"/>
              <a:buChar char="v"/>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R="0" lvl="0" algn="just" defTabSz="914400" rtl="0" eaLnBrk="0" fontAlgn="base" latinLnBrk="0" hangingPunct="0">
              <a:lnSpc>
                <a:spcPct val="100000"/>
              </a:lnSpc>
              <a:spcBef>
                <a:spcPct val="0"/>
              </a:spcBef>
              <a:spcAft>
                <a:spcPct val="0"/>
              </a:spcAft>
              <a:buClrTx/>
              <a:buSzTx/>
              <a:buFont typeface="Wingdings" panose="05000000000000000000" pitchFamily="2" charset="2"/>
              <a:buChar char="v"/>
              <a:tabLst/>
            </a:pP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Introduced a custom-designed CNN model for plant leaf disease classification using deep learning techniques.</a:t>
            </a:r>
          </a:p>
          <a:p>
            <a:pPr marR="0" lvl="0" algn="just" defTabSz="914400" rtl="0" eaLnBrk="0" fontAlgn="base" latinLnBrk="0" hangingPunct="0">
              <a:lnSpc>
                <a:spcPct val="100000"/>
              </a:lnSpc>
              <a:spcBef>
                <a:spcPct val="0"/>
              </a:spcBef>
              <a:spcAft>
                <a:spcPct val="0"/>
              </a:spcAft>
              <a:buClrTx/>
              <a:buSzTx/>
              <a:buFont typeface="Wingdings" panose="05000000000000000000" pitchFamily="2" charset="2"/>
              <a:buChar char="v"/>
              <a:tabLst/>
            </a:pP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Improved model accuracy and reliability through data augmentation and image normalization.</a:t>
            </a:r>
          </a:p>
          <a:p>
            <a:pPr marR="0" lvl="0" algn="just" defTabSz="914400" rtl="0" eaLnBrk="0" fontAlgn="base" latinLnBrk="0" hangingPunct="0">
              <a:lnSpc>
                <a:spcPct val="100000"/>
              </a:lnSpc>
              <a:spcBef>
                <a:spcPct val="0"/>
              </a:spcBef>
              <a:spcAft>
                <a:spcPct val="0"/>
              </a:spcAft>
              <a:buClrTx/>
              <a:buSzTx/>
              <a:buFont typeface="Wingdings" panose="05000000000000000000" pitchFamily="2" charset="2"/>
              <a:buChar char="v"/>
              <a:tabLst/>
            </a:pP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Outperformed existing methods with superior accuracy, precision, recall, and F1-score.</a:t>
            </a:r>
          </a:p>
          <a:p>
            <a:pPr marR="0" lvl="0" algn="just" defTabSz="914400" rtl="0" eaLnBrk="0" fontAlgn="base" latinLnBrk="0" hangingPunct="0">
              <a:lnSpc>
                <a:spcPct val="100000"/>
              </a:lnSpc>
              <a:spcBef>
                <a:spcPct val="0"/>
              </a:spcBef>
              <a:spcAft>
                <a:spcPct val="0"/>
              </a:spcAft>
              <a:buClrTx/>
              <a:buSzTx/>
              <a:buFont typeface="Wingdings" panose="05000000000000000000" pitchFamily="2" charset="2"/>
              <a:buChar char="v"/>
              <a:tabLst/>
            </a:pP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Performance analysis using ROC curves and confusion matrices confirmed the model’s high classification ability.</a:t>
            </a:r>
          </a:p>
          <a:p>
            <a:pPr marR="0" lvl="0" algn="just" defTabSz="914400" rtl="0" eaLnBrk="0" fontAlgn="base" latinLnBrk="0" hangingPunct="0">
              <a:lnSpc>
                <a:spcPct val="100000"/>
              </a:lnSpc>
              <a:spcBef>
                <a:spcPct val="0"/>
              </a:spcBef>
              <a:spcAft>
                <a:spcPct val="0"/>
              </a:spcAft>
              <a:buClrTx/>
              <a:buSzTx/>
              <a:buFont typeface="Wingdings" panose="05000000000000000000" pitchFamily="2" charset="2"/>
              <a:buChar char="v"/>
              <a:tabLst/>
            </a:pP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Demonstrated the model’s potential to set new standards in plant disease detection, providing reliable diagnostic insights. </a:t>
            </a:r>
          </a:p>
        </p:txBody>
      </p:sp>
    </p:spTree>
    <p:extLst>
      <p:ext uri="{BB962C8B-B14F-4D97-AF65-F5344CB8AC3E}">
        <p14:creationId xmlns:p14="http://schemas.microsoft.com/office/powerpoint/2010/main" val="396638580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D3459A-018C-D7BC-C0B0-C3F44B6D2FED}"/>
              </a:ext>
            </a:extLst>
          </p:cNvPr>
          <p:cNvSpPr>
            <a:spLocks noGrp="1"/>
          </p:cNvSpPr>
          <p:nvPr>
            <p:ph type="title"/>
          </p:nvPr>
        </p:nvSpPr>
        <p:spPr>
          <a:xfrm>
            <a:off x="2179687" y="705945"/>
            <a:ext cx="2207675" cy="528797"/>
          </a:xfrm>
        </p:spPr>
        <p:txBody>
          <a:bodyPr>
            <a:normAutofit/>
          </a:bodyPr>
          <a:lstStyle/>
          <a:p>
            <a:r>
              <a:rPr lang="en-US" sz="2800" dirty="0">
                <a:latin typeface="Times New Roman" panose="02020603050405020304" pitchFamily="18" charset="0"/>
                <a:cs typeface="Times New Roman" panose="02020603050405020304" pitchFamily="18" charset="0"/>
              </a:rPr>
              <a:t>Future Work</a:t>
            </a:r>
          </a:p>
        </p:txBody>
      </p:sp>
      <p:sp>
        <p:nvSpPr>
          <p:cNvPr id="4" name="Slide Number Placeholder 3">
            <a:extLst>
              <a:ext uri="{FF2B5EF4-FFF2-40B4-BE49-F238E27FC236}">
                <a16:creationId xmlns:a16="http://schemas.microsoft.com/office/drawing/2014/main" id="{6AAB1C78-1936-1E7D-DEC7-AE2C4E1D48E4}"/>
              </a:ext>
            </a:extLst>
          </p:cNvPr>
          <p:cNvSpPr>
            <a:spLocks noGrp="1"/>
          </p:cNvSpPr>
          <p:nvPr>
            <p:ph type="sldNum" sz="quarter" idx="12"/>
          </p:nvPr>
        </p:nvSpPr>
        <p:spPr/>
        <p:txBody>
          <a:bodyPr/>
          <a:lstStyle/>
          <a:p>
            <a:r>
              <a:rPr lang="en-US" dirty="0" smtClean="0"/>
              <a:t>31</a:t>
            </a:r>
            <a:endParaRPr lang="en-US" dirty="0"/>
          </a:p>
        </p:txBody>
      </p:sp>
      <p:sp>
        <p:nvSpPr>
          <p:cNvPr id="5" name="Rectangle 1">
            <a:extLst>
              <a:ext uri="{FF2B5EF4-FFF2-40B4-BE49-F238E27FC236}">
                <a16:creationId xmlns:a16="http://schemas.microsoft.com/office/drawing/2014/main" id="{34E1BAD4-C88F-1FE0-3F8F-1C204CCC392E}"/>
              </a:ext>
            </a:extLst>
          </p:cNvPr>
          <p:cNvSpPr>
            <a:spLocks noGrp="1" noChangeArrowheads="1"/>
          </p:cNvSpPr>
          <p:nvPr>
            <p:ph idx="1"/>
          </p:nvPr>
        </p:nvSpPr>
        <p:spPr bwMode="auto">
          <a:xfrm>
            <a:off x="2179687" y="1647750"/>
            <a:ext cx="8061326" cy="23391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R="0" lvl="0" algn="just" defTabSz="914400" rtl="0" eaLnBrk="0" fontAlgn="base" latinLnBrk="0" hangingPunct="0">
              <a:lnSpc>
                <a:spcPct val="100000"/>
              </a:lnSpc>
              <a:spcBef>
                <a:spcPct val="0"/>
              </a:spcBef>
              <a:spcAft>
                <a:spcPct val="0"/>
              </a:spcAft>
              <a:buClrTx/>
              <a:buSzTx/>
              <a:buFont typeface="Wingdings" panose="05000000000000000000" pitchFamily="2" charset="2"/>
              <a:buChar char="v"/>
              <a:tabLst/>
            </a:pP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Further refinement of the CNN architecture to enhance classification accuracy.</a:t>
            </a:r>
          </a:p>
          <a:p>
            <a:pPr marR="0" lvl="0" algn="just" defTabSz="914400" rtl="0" eaLnBrk="0" fontAlgn="base" latinLnBrk="0" hangingPunct="0">
              <a:lnSpc>
                <a:spcPct val="100000"/>
              </a:lnSpc>
              <a:spcBef>
                <a:spcPct val="0"/>
              </a:spcBef>
              <a:spcAft>
                <a:spcPct val="0"/>
              </a:spcAft>
              <a:buClrTx/>
              <a:buSzTx/>
              <a:buFont typeface="Wingdings" panose="05000000000000000000" pitchFamily="2" charset="2"/>
              <a:buChar char="v"/>
              <a:tabLst/>
            </a:pP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Exploration of hybrid models integrating various deep learning techniques for improved results.</a:t>
            </a:r>
          </a:p>
          <a:p>
            <a:pPr marR="0" lvl="0" algn="just" defTabSz="914400" rtl="0" eaLnBrk="0" fontAlgn="base" latinLnBrk="0" hangingPunct="0">
              <a:lnSpc>
                <a:spcPct val="100000"/>
              </a:lnSpc>
              <a:spcBef>
                <a:spcPct val="0"/>
              </a:spcBef>
              <a:spcAft>
                <a:spcPct val="0"/>
              </a:spcAft>
              <a:buClrTx/>
              <a:buSzTx/>
              <a:buFont typeface="Wingdings" panose="05000000000000000000" pitchFamily="2" charset="2"/>
              <a:buChar char="v"/>
              <a:tabLst/>
            </a:pP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Incorporating explainable AI methods (e.g., Layer-CAM) to improve model transparency and trust.</a:t>
            </a:r>
          </a:p>
          <a:p>
            <a:pPr marR="0" lvl="0" algn="just" defTabSz="914400" rtl="0" eaLnBrk="0" fontAlgn="base" latinLnBrk="0" hangingPunct="0">
              <a:lnSpc>
                <a:spcPct val="100000"/>
              </a:lnSpc>
              <a:spcBef>
                <a:spcPct val="0"/>
              </a:spcBef>
              <a:spcAft>
                <a:spcPct val="0"/>
              </a:spcAft>
              <a:buClrTx/>
              <a:buSzTx/>
              <a:buFont typeface="Wingdings" panose="05000000000000000000" pitchFamily="2" charset="2"/>
              <a:buChar char="v"/>
              <a:tabLst/>
            </a:pP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Development of user-friendly, real-time plant disease detection applications.</a:t>
            </a:r>
          </a:p>
          <a:p>
            <a:pPr marR="0" lvl="0" algn="just" defTabSz="914400" rtl="0" eaLnBrk="0" fontAlgn="base" latinLnBrk="0" hangingPunct="0">
              <a:lnSpc>
                <a:spcPct val="100000"/>
              </a:lnSpc>
              <a:spcBef>
                <a:spcPct val="0"/>
              </a:spcBef>
              <a:spcAft>
                <a:spcPct val="0"/>
              </a:spcAft>
              <a:buClrTx/>
              <a:buSzTx/>
              <a:buFont typeface="Wingdings" panose="05000000000000000000" pitchFamily="2" charset="2"/>
              <a:buChar char="v"/>
              <a:tabLst/>
            </a:pP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Focus on making advanced diagnostic tools accessible to farmers in resource-limited settings. </a:t>
            </a:r>
          </a:p>
        </p:txBody>
      </p:sp>
    </p:spTree>
    <p:extLst>
      <p:ext uri="{BB962C8B-B14F-4D97-AF65-F5344CB8AC3E}">
        <p14:creationId xmlns:p14="http://schemas.microsoft.com/office/powerpoint/2010/main" val="16358506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4C2DF4-BEF9-3DCC-3152-87DD9A98755C}"/>
              </a:ext>
            </a:extLst>
          </p:cNvPr>
          <p:cNvSpPr>
            <a:spLocks noGrp="1"/>
          </p:cNvSpPr>
          <p:nvPr>
            <p:ph type="title"/>
          </p:nvPr>
        </p:nvSpPr>
        <p:spPr>
          <a:xfrm>
            <a:off x="2206845" y="441230"/>
            <a:ext cx="6408835" cy="402050"/>
          </a:xfrm>
        </p:spPr>
        <p:txBody>
          <a:bodyPr>
            <a:normAutofit fontScale="90000"/>
          </a:bodyPr>
          <a:lstStyle/>
          <a:p>
            <a:r>
              <a:rPr lang="en-US" dirty="0"/>
              <a:t>References</a:t>
            </a:r>
          </a:p>
        </p:txBody>
      </p:sp>
      <p:sp>
        <p:nvSpPr>
          <p:cNvPr id="3" name="Content Placeholder 2">
            <a:extLst>
              <a:ext uri="{FF2B5EF4-FFF2-40B4-BE49-F238E27FC236}">
                <a16:creationId xmlns:a16="http://schemas.microsoft.com/office/drawing/2014/main" id="{AF03CA2D-8A32-36C2-6578-F2DFCD14A710}"/>
              </a:ext>
            </a:extLst>
          </p:cNvPr>
          <p:cNvSpPr>
            <a:spLocks noGrp="1"/>
          </p:cNvSpPr>
          <p:nvPr>
            <p:ph idx="1"/>
          </p:nvPr>
        </p:nvSpPr>
        <p:spPr>
          <a:xfrm>
            <a:off x="2345372" y="1300480"/>
            <a:ext cx="8915400" cy="5116290"/>
          </a:xfrm>
        </p:spPr>
        <p:txBody>
          <a:bodyPr>
            <a:normAutofit lnSpcReduction="10000"/>
          </a:bodyPr>
          <a:lstStyle/>
          <a:p>
            <a:r>
              <a:rPr lang="en-US" dirty="0">
                <a:latin typeface="Times New Roman" panose="02020603050405020304" pitchFamily="18" charset="0"/>
                <a:cs typeface="Times New Roman" panose="02020603050405020304" pitchFamily="18" charset="0"/>
              </a:rPr>
              <a:t>Deep Learning for Plant Disease Detection </a:t>
            </a:r>
            <a:r>
              <a:rPr lang="en-US" dirty="0" err="1">
                <a:latin typeface="Times New Roman" panose="02020603050405020304" pitchFamily="18" charset="0"/>
                <a:cs typeface="Times New Roman" panose="02020603050405020304" pitchFamily="18" charset="0"/>
              </a:rPr>
              <a:t>Munaf</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Mudheher</a:t>
            </a:r>
            <a:r>
              <a:rPr lang="en-US" dirty="0">
                <a:latin typeface="Times New Roman" panose="02020603050405020304" pitchFamily="18" charset="0"/>
                <a:cs typeface="Times New Roman" panose="02020603050405020304" pitchFamily="18" charset="0"/>
              </a:rPr>
              <a:t> Khalid, </a:t>
            </a:r>
            <a:r>
              <a:rPr lang="en-US" dirty="0" err="1">
                <a:latin typeface="Times New Roman" panose="02020603050405020304" pitchFamily="18" charset="0"/>
                <a:cs typeface="Times New Roman" panose="02020603050405020304" pitchFamily="18" charset="0"/>
              </a:rPr>
              <a:t>Oguz</a:t>
            </a:r>
            <a:r>
              <a:rPr lang="en-US" dirty="0">
                <a:latin typeface="Times New Roman" panose="02020603050405020304" pitchFamily="18" charset="0"/>
                <a:cs typeface="Times New Roman" panose="02020603050405020304" pitchFamily="18" charset="0"/>
              </a:rPr>
              <a:t> </a:t>
            </a:r>
            <a:r>
              <a:rPr lang="en-US" sz="1200" b="1" dirty="0">
                <a:latin typeface="Times New Roman" panose="02020603050405020304" pitchFamily="18" charset="0"/>
                <a:cs typeface="Times New Roman" panose="02020603050405020304" pitchFamily="18" charset="0"/>
              </a:rPr>
              <a:t>Karan </a:t>
            </a:r>
            <a:r>
              <a:rPr lang="en-US" sz="1200" b="1" dirty="0" err="1">
                <a:latin typeface="Times New Roman" panose="02020603050405020304" pitchFamily="18" charset="0"/>
                <a:cs typeface="Times New Roman" panose="02020603050405020304" pitchFamily="18" charset="0"/>
              </a:rPr>
              <a:t>Altinbas</a:t>
            </a:r>
            <a:r>
              <a:rPr lang="en-US" sz="1200" b="1" dirty="0">
                <a:latin typeface="Times New Roman" panose="02020603050405020304" pitchFamily="18" charset="0"/>
                <a:cs typeface="Times New Roman" panose="02020603050405020304" pitchFamily="18" charset="0"/>
              </a:rPr>
              <a:t> University, 34217 İstanbul, </a:t>
            </a:r>
            <a:r>
              <a:rPr lang="en-US" sz="1200" b="1" dirty="0" err="1">
                <a:latin typeface="Times New Roman" panose="02020603050405020304" pitchFamily="18" charset="0"/>
                <a:cs typeface="Times New Roman" panose="02020603050405020304" pitchFamily="18" charset="0"/>
              </a:rPr>
              <a:t>Turkiye</a:t>
            </a:r>
            <a:r>
              <a:rPr lang="en-US" sz="1200" b="1" dirty="0">
                <a:latin typeface="Times New Roman" panose="02020603050405020304" pitchFamily="18" charset="0"/>
                <a:cs typeface="Times New Roman" panose="02020603050405020304" pitchFamily="18" charset="0"/>
              </a:rPr>
              <a:t> malmoudher97@gmail.com; </a:t>
            </a:r>
            <a:r>
              <a:rPr lang="en-US" sz="1200" b="1" dirty="0">
                <a:latin typeface="Times New Roman" panose="02020603050405020304" pitchFamily="18" charset="0"/>
                <a:cs typeface="Times New Roman" panose="02020603050405020304" pitchFamily="18" charset="0"/>
                <a:hlinkClick r:id="rId2"/>
              </a:rPr>
              <a:t>oguz.karan@altinbas.edu.tr</a:t>
            </a:r>
            <a:endParaRPr lang="en-US" sz="1200" b="1"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A Review on Machine Learning Classification Techniques for Plant Disease Detection Mrs. Shruthi U CSE Department </a:t>
            </a:r>
            <a:r>
              <a:rPr lang="en-US" dirty="0" err="1">
                <a:latin typeface="Times New Roman" panose="02020603050405020304" pitchFamily="18" charset="0"/>
                <a:cs typeface="Times New Roman" panose="02020603050405020304" pitchFamily="18" charset="0"/>
              </a:rPr>
              <a:t>AcIT</a:t>
            </a:r>
            <a:r>
              <a:rPr lang="en-US" dirty="0">
                <a:latin typeface="Times New Roman" panose="02020603050405020304" pitchFamily="18" charset="0"/>
                <a:cs typeface="Times New Roman" panose="02020603050405020304" pitchFamily="18" charset="0"/>
              </a:rPr>
              <a:t> Bengaluru, India </a:t>
            </a:r>
            <a:r>
              <a:rPr lang="en-US" sz="1200" b="1" dirty="0">
                <a:latin typeface="Times New Roman" panose="02020603050405020304" pitchFamily="18" charset="0"/>
                <a:cs typeface="Times New Roman" panose="02020603050405020304" pitchFamily="18" charset="0"/>
              </a:rPr>
              <a:t>soft.shruthi@gmail.com Dr. </a:t>
            </a:r>
            <a:r>
              <a:rPr lang="en-US" sz="1200" b="1" dirty="0" err="1">
                <a:latin typeface="Times New Roman" panose="02020603050405020304" pitchFamily="18" charset="0"/>
                <a:cs typeface="Times New Roman" panose="02020603050405020304" pitchFamily="18" charset="0"/>
              </a:rPr>
              <a:t>Nagaveni</a:t>
            </a:r>
            <a:r>
              <a:rPr lang="en-US" sz="1200" b="1" dirty="0">
                <a:latin typeface="Times New Roman" panose="02020603050405020304" pitchFamily="18" charset="0"/>
                <a:cs typeface="Times New Roman" panose="02020603050405020304" pitchFamily="18" charset="0"/>
              </a:rPr>
              <a:t> V CSE Department </a:t>
            </a:r>
            <a:r>
              <a:rPr lang="en-US" sz="1200" b="1" dirty="0" err="1">
                <a:latin typeface="Times New Roman" panose="02020603050405020304" pitchFamily="18" charset="0"/>
                <a:cs typeface="Times New Roman" panose="02020603050405020304" pitchFamily="18" charset="0"/>
              </a:rPr>
              <a:t>AcIT</a:t>
            </a:r>
            <a:r>
              <a:rPr lang="en-US" sz="1200" b="1" dirty="0">
                <a:latin typeface="Times New Roman" panose="02020603050405020304" pitchFamily="18" charset="0"/>
                <a:cs typeface="Times New Roman" panose="02020603050405020304" pitchFamily="18" charset="0"/>
              </a:rPr>
              <a:t> Bengaluru, India. </a:t>
            </a:r>
            <a:r>
              <a:rPr lang="en-US" sz="1200" b="1" dirty="0">
                <a:latin typeface="Times New Roman" panose="02020603050405020304" pitchFamily="18" charset="0"/>
                <a:cs typeface="Times New Roman" panose="02020603050405020304" pitchFamily="18" charset="0"/>
                <a:hlinkClick r:id="rId3"/>
              </a:rPr>
              <a:t>nagaveni@acharya.ac.in</a:t>
            </a:r>
            <a:endParaRPr lang="en-US" sz="1200" b="1"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Deep learning models for plant disease detection and diagnosis </a:t>
            </a:r>
            <a:r>
              <a:rPr lang="en-US" sz="1200" b="1" dirty="0">
                <a:latin typeface="Times New Roman" panose="02020603050405020304" pitchFamily="18" charset="0"/>
                <a:cs typeface="Times New Roman" panose="02020603050405020304" pitchFamily="18" charset="0"/>
              </a:rPr>
              <a:t>Konstantinos P. </a:t>
            </a:r>
            <a:r>
              <a:rPr lang="en-US" sz="1200" b="1" dirty="0" err="1">
                <a:latin typeface="Times New Roman" panose="02020603050405020304" pitchFamily="18" charset="0"/>
                <a:cs typeface="Times New Roman" panose="02020603050405020304" pitchFamily="18" charset="0"/>
              </a:rPr>
              <a:t>Ferentinos</a:t>
            </a:r>
            <a:r>
              <a:rPr lang="en-US" sz="1200" b="1" dirty="0">
                <a:latin typeface="Times New Roman" panose="02020603050405020304" pitchFamily="18" charset="0"/>
                <a:cs typeface="Times New Roman" panose="02020603050405020304" pitchFamily="18" charset="0"/>
              </a:rPr>
              <a:t> Hellenic Agricultural Organization “Demeter”, Institute of Soil &amp; Water Resources, Dept. of Agricultural Engineering, 61 </a:t>
            </a:r>
            <a:r>
              <a:rPr lang="en-US" sz="1200" b="1" dirty="0" err="1">
                <a:latin typeface="Times New Roman" panose="02020603050405020304" pitchFamily="18" charset="0"/>
                <a:cs typeface="Times New Roman" panose="02020603050405020304" pitchFamily="18" charset="0"/>
              </a:rPr>
              <a:t>Dimokratias</a:t>
            </a:r>
            <a:r>
              <a:rPr lang="en-US" sz="1200" b="1" dirty="0">
                <a:latin typeface="Times New Roman" panose="02020603050405020304" pitchFamily="18" charset="0"/>
                <a:cs typeface="Times New Roman" panose="02020603050405020304" pitchFamily="18" charset="0"/>
              </a:rPr>
              <a:t> Av., 13561 Athens, Greece</a:t>
            </a:r>
          </a:p>
          <a:p>
            <a:r>
              <a:rPr lang="en-US" dirty="0">
                <a:latin typeface="Times New Roman" panose="02020603050405020304" pitchFamily="18" charset="0"/>
                <a:cs typeface="Times New Roman" panose="02020603050405020304" pitchFamily="18" charset="0"/>
              </a:rPr>
              <a:t>Image-Based Tomato Leaves Diseases Detection Using Deep Learning Belal </a:t>
            </a:r>
            <a:r>
              <a:rPr lang="en-US" sz="1200" dirty="0"/>
              <a:t>A</a:t>
            </a:r>
            <a:r>
              <a:rPr lang="en-US" sz="1200" b="1" dirty="0">
                <a:latin typeface="Times New Roman" panose="02020603050405020304" pitchFamily="18" charset="0"/>
                <a:cs typeface="Times New Roman" panose="02020603050405020304" pitchFamily="18" charset="0"/>
              </a:rPr>
              <a:t>. M. </a:t>
            </a:r>
            <a:r>
              <a:rPr lang="en-US" sz="1200" b="1" dirty="0" err="1">
                <a:latin typeface="Times New Roman" panose="02020603050405020304" pitchFamily="18" charset="0"/>
                <a:cs typeface="Times New Roman" panose="02020603050405020304" pitchFamily="18" charset="0"/>
              </a:rPr>
              <a:t>Ashqar</a:t>
            </a:r>
            <a:r>
              <a:rPr lang="en-US" sz="1200" b="1" dirty="0">
                <a:latin typeface="Times New Roman" panose="02020603050405020304" pitchFamily="18" charset="0"/>
                <a:cs typeface="Times New Roman" panose="02020603050405020304" pitchFamily="18" charset="0"/>
              </a:rPr>
              <a:t>, Samy S. Abu-Naser Department Information Technology, Faculty of Engineering and Information Technology, Al-Azhar University, Gaza, Palestine</a:t>
            </a:r>
          </a:p>
          <a:p>
            <a:r>
              <a:rPr lang="en-US" dirty="0">
                <a:latin typeface="Times New Roman" panose="02020603050405020304" pitchFamily="18" charset="0"/>
                <a:cs typeface="Times New Roman" panose="02020603050405020304" pitchFamily="18" charset="0"/>
              </a:rPr>
              <a:t>Multi-Class Breast Cancer Classification using Deep Learning Convolutional Neural Network </a:t>
            </a:r>
            <a:r>
              <a:rPr lang="en-US" sz="1200" b="1" dirty="0">
                <a:latin typeface="Times New Roman" panose="02020603050405020304" pitchFamily="18" charset="0"/>
                <a:cs typeface="Times New Roman" panose="02020603050405020304" pitchFamily="18" charset="0"/>
              </a:rPr>
              <a:t>Majid Nawaz, Adel A. </a:t>
            </a:r>
            <a:r>
              <a:rPr lang="en-US" sz="1200" b="1" dirty="0" err="1">
                <a:latin typeface="Times New Roman" panose="02020603050405020304" pitchFamily="18" charset="0"/>
                <a:cs typeface="Times New Roman" panose="02020603050405020304" pitchFamily="18" charset="0"/>
              </a:rPr>
              <a:t>Sewissy</a:t>
            </a:r>
            <a:r>
              <a:rPr lang="en-US" sz="1200" b="1" dirty="0">
                <a:latin typeface="Times New Roman" panose="02020603050405020304" pitchFamily="18" charset="0"/>
                <a:cs typeface="Times New Roman" panose="02020603050405020304" pitchFamily="18" charset="0"/>
              </a:rPr>
              <a:t>, </a:t>
            </a:r>
            <a:r>
              <a:rPr lang="en-US" sz="1200" b="1" dirty="0" err="1">
                <a:latin typeface="Times New Roman" panose="02020603050405020304" pitchFamily="18" charset="0"/>
                <a:cs typeface="Times New Roman" panose="02020603050405020304" pitchFamily="18" charset="0"/>
              </a:rPr>
              <a:t>Taysir</a:t>
            </a:r>
            <a:r>
              <a:rPr lang="en-US" sz="1200" b="1" dirty="0">
                <a:latin typeface="Times New Roman" panose="02020603050405020304" pitchFamily="18" charset="0"/>
                <a:cs typeface="Times New Roman" panose="02020603050405020304" pitchFamily="18" charset="0"/>
              </a:rPr>
              <a:t> Hassan A. Soliman Faculty of Computer and Information, Assiut University</a:t>
            </a:r>
          </a:p>
          <a:p>
            <a:r>
              <a:rPr lang="en-US" dirty="0">
                <a:latin typeface="Times New Roman" panose="02020603050405020304" pitchFamily="18" charset="0"/>
                <a:cs typeface="Times New Roman" panose="02020603050405020304" pitchFamily="18" charset="0"/>
              </a:rPr>
              <a:t>Plant Disease Detection and Classification by Deep Learning A Review </a:t>
            </a:r>
            <a:r>
              <a:rPr lang="en-US" sz="1200" b="1" dirty="0">
                <a:latin typeface="Times New Roman" panose="02020603050405020304" pitchFamily="18" charset="0"/>
                <a:cs typeface="Times New Roman" panose="02020603050405020304" pitchFamily="18" charset="0"/>
              </a:rPr>
              <a:t>LILI LI1, SHUJUAN ZHANG 2,ANDBINWANG 2 1College of Information Science and Engineering, Shanxi Agricultural University, </a:t>
            </a:r>
            <a:r>
              <a:rPr lang="en-US" sz="1200" b="1" dirty="0" err="1">
                <a:latin typeface="Times New Roman" panose="02020603050405020304" pitchFamily="18" charset="0"/>
                <a:cs typeface="Times New Roman" panose="02020603050405020304" pitchFamily="18" charset="0"/>
              </a:rPr>
              <a:t>Jinzhong</a:t>
            </a:r>
            <a:r>
              <a:rPr lang="en-US" sz="1200" b="1" dirty="0">
                <a:latin typeface="Times New Roman" panose="02020603050405020304" pitchFamily="18" charset="0"/>
                <a:cs typeface="Times New Roman" panose="02020603050405020304" pitchFamily="18" charset="0"/>
              </a:rPr>
              <a:t> 030800, China 2College of Agricultural Engineering, Shanxi Agricultural University, </a:t>
            </a:r>
            <a:r>
              <a:rPr lang="en-US" sz="1200" b="1" dirty="0" err="1">
                <a:latin typeface="Times New Roman" panose="02020603050405020304" pitchFamily="18" charset="0"/>
                <a:cs typeface="Times New Roman" panose="02020603050405020304" pitchFamily="18" charset="0"/>
              </a:rPr>
              <a:t>Jinzhong</a:t>
            </a:r>
            <a:r>
              <a:rPr lang="en-US" sz="1200" b="1" dirty="0">
                <a:latin typeface="Times New Roman" panose="02020603050405020304" pitchFamily="18" charset="0"/>
                <a:cs typeface="Times New Roman" panose="02020603050405020304" pitchFamily="18" charset="0"/>
              </a:rPr>
              <a:t> 030800, China Corresponding author: </a:t>
            </a:r>
            <a:r>
              <a:rPr lang="en-US" sz="1200" b="1" dirty="0" err="1">
                <a:latin typeface="Times New Roman" panose="02020603050405020304" pitchFamily="18" charset="0"/>
                <a:cs typeface="Times New Roman" panose="02020603050405020304" pitchFamily="18" charset="0"/>
              </a:rPr>
              <a:t>Shujuan</a:t>
            </a:r>
            <a:r>
              <a:rPr lang="en-US" sz="1200" b="1" dirty="0">
                <a:latin typeface="Times New Roman" panose="02020603050405020304" pitchFamily="18" charset="0"/>
                <a:cs typeface="Times New Roman" panose="02020603050405020304" pitchFamily="18" charset="0"/>
              </a:rPr>
              <a:t> Zhang (</a:t>
            </a:r>
            <a:r>
              <a:rPr lang="en-US" sz="1200" b="1" dirty="0">
                <a:latin typeface="Times New Roman" panose="02020603050405020304" pitchFamily="18" charset="0"/>
                <a:cs typeface="Times New Roman" panose="02020603050405020304" pitchFamily="18" charset="0"/>
                <a:hlinkClick r:id="rId4"/>
              </a:rPr>
              <a:t>zsujuan1@163.com</a:t>
            </a:r>
            <a:r>
              <a:rPr lang="en-US" sz="1200" b="1" dirty="0">
                <a:latin typeface="Times New Roman" panose="02020603050405020304" pitchFamily="18" charset="0"/>
                <a:cs typeface="Times New Roman" panose="02020603050405020304" pitchFamily="18" charset="0"/>
              </a:rPr>
              <a:t>)</a:t>
            </a:r>
          </a:p>
          <a:p>
            <a:r>
              <a:rPr lang="en-US" dirty="0">
                <a:latin typeface="Times New Roman" panose="02020603050405020304" pitchFamily="18" charset="0"/>
                <a:cs typeface="Times New Roman" panose="02020603050405020304" pitchFamily="18" charset="0"/>
              </a:rPr>
              <a:t>Plant Disease Detection Using Image Processing and Machine Learning </a:t>
            </a:r>
            <a:r>
              <a:rPr lang="en-US" sz="1200" b="1" dirty="0" err="1">
                <a:latin typeface="Times New Roman" panose="02020603050405020304" pitchFamily="18" charset="0"/>
                <a:cs typeface="Times New Roman" panose="02020603050405020304" pitchFamily="18" charset="0"/>
              </a:rPr>
              <a:t>Pranesh</a:t>
            </a:r>
            <a:r>
              <a:rPr lang="en-US" sz="1200" b="1" dirty="0">
                <a:latin typeface="Times New Roman" panose="02020603050405020304" pitchFamily="18" charset="0"/>
                <a:cs typeface="Times New Roman" panose="02020603050405020304" pitchFamily="18" charset="0"/>
              </a:rPr>
              <a:t> Kulkarni1, Atharva Karwande1, </a:t>
            </a:r>
            <a:r>
              <a:rPr lang="en-US" sz="1200" b="1" dirty="0" err="1">
                <a:latin typeface="Times New Roman" panose="02020603050405020304" pitchFamily="18" charset="0"/>
                <a:cs typeface="Times New Roman" panose="02020603050405020304" pitchFamily="18" charset="0"/>
              </a:rPr>
              <a:t>Tejas</a:t>
            </a:r>
            <a:r>
              <a:rPr lang="en-US" sz="1200" b="1" dirty="0">
                <a:latin typeface="Times New Roman" panose="02020603050405020304" pitchFamily="18" charset="0"/>
                <a:cs typeface="Times New Roman" panose="02020603050405020304" pitchFamily="18" charset="0"/>
              </a:rPr>
              <a:t> Kolhe1, Soham Kamble1, Akshay Joshi1, Medha Wyawahare1</a:t>
            </a:r>
          </a:p>
        </p:txBody>
      </p:sp>
      <p:sp>
        <p:nvSpPr>
          <p:cNvPr id="4" name="Slide Number Placeholder 3">
            <a:extLst>
              <a:ext uri="{FF2B5EF4-FFF2-40B4-BE49-F238E27FC236}">
                <a16:creationId xmlns:a16="http://schemas.microsoft.com/office/drawing/2014/main" id="{84E02083-1A7A-C129-331A-68F0121871E3}"/>
              </a:ext>
            </a:extLst>
          </p:cNvPr>
          <p:cNvSpPr>
            <a:spLocks noGrp="1"/>
          </p:cNvSpPr>
          <p:nvPr>
            <p:ph type="sldNum" sz="quarter" idx="12"/>
          </p:nvPr>
        </p:nvSpPr>
        <p:spPr/>
        <p:txBody>
          <a:bodyPr/>
          <a:lstStyle/>
          <a:p>
            <a:r>
              <a:rPr lang="en-US" dirty="0" smtClean="0"/>
              <a:t>32</a:t>
            </a:r>
            <a:endParaRPr lang="en-US" dirty="0"/>
          </a:p>
        </p:txBody>
      </p:sp>
    </p:spTree>
    <p:extLst>
      <p:ext uri="{BB962C8B-B14F-4D97-AF65-F5344CB8AC3E}">
        <p14:creationId xmlns:p14="http://schemas.microsoft.com/office/powerpoint/2010/main" val="224396697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FD2678-A5EF-8ED1-3A57-A70D4E76D0C0}"/>
              </a:ext>
            </a:extLst>
          </p:cNvPr>
          <p:cNvSpPr>
            <a:spLocks noGrp="1"/>
          </p:cNvSpPr>
          <p:nvPr>
            <p:ph type="title"/>
          </p:nvPr>
        </p:nvSpPr>
        <p:spPr>
          <a:xfrm>
            <a:off x="4020613" y="2788555"/>
            <a:ext cx="4150774" cy="1280890"/>
          </a:xfrm>
        </p:spPr>
        <p:txBody>
          <a:bodyPr>
            <a:normAutofit/>
          </a:bodyPr>
          <a:lstStyle/>
          <a:p>
            <a:pPr algn="ctr"/>
            <a:r>
              <a:rPr lang="en-US" sz="6600" i="1" dirty="0">
                <a:latin typeface="Times New Roman" panose="02020603050405020304" pitchFamily="18" charset="0"/>
                <a:cs typeface="Times New Roman" panose="02020603050405020304" pitchFamily="18" charset="0"/>
              </a:rPr>
              <a:t>Thank You.</a:t>
            </a:r>
          </a:p>
        </p:txBody>
      </p:sp>
      <p:sp>
        <p:nvSpPr>
          <p:cNvPr id="4" name="Slide Number Placeholder 3">
            <a:extLst>
              <a:ext uri="{FF2B5EF4-FFF2-40B4-BE49-F238E27FC236}">
                <a16:creationId xmlns:a16="http://schemas.microsoft.com/office/drawing/2014/main" id="{F72EC75C-94CC-590E-F9DC-AEB641CAD7C8}"/>
              </a:ext>
            </a:extLst>
          </p:cNvPr>
          <p:cNvSpPr>
            <a:spLocks noGrp="1"/>
          </p:cNvSpPr>
          <p:nvPr>
            <p:ph type="sldNum" sz="quarter" idx="12"/>
          </p:nvPr>
        </p:nvSpPr>
        <p:spPr/>
        <p:txBody>
          <a:bodyPr/>
          <a:lstStyle/>
          <a:p>
            <a:r>
              <a:rPr lang="en-US" dirty="0" smtClean="0"/>
              <a:t>33</a:t>
            </a:r>
            <a:endParaRPr lang="en-US" dirty="0"/>
          </a:p>
        </p:txBody>
      </p:sp>
    </p:spTree>
    <p:extLst>
      <p:ext uri="{BB962C8B-B14F-4D97-AF65-F5344CB8AC3E}">
        <p14:creationId xmlns:p14="http://schemas.microsoft.com/office/powerpoint/2010/main" val="133783476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245655-5E3D-B08E-149F-0B06E57025ED}"/>
              </a:ext>
            </a:extLst>
          </p:cNvPr>
          <p:cNvSpPr>
            <a:spLocks noGrp="1"/>
          </p:cNvSpPr>
          <p:nvPr>
            <p:ph type="title"/>
          </p:nvPr>
        </p:nvSpPr>
        <p:spPr>
          <a:xfrm>
            <a:off x="1858963" y="489919"/>
            <a:ext cx="8911687" cy="960850"/>
          </a:xfrm>
        </p:spPr>
        <p:txBody>
          <a:bodyPr/>
          <a:lstStyle/>
          <a:p>
            <a:r>
              <a:rPr lang="en-US" sz="3200" dirty="0">
                <a:latin typeface="Times New Roman" panose="02020603050405020304" pitchFamily="18" charset="0"/>
                <a:cs typeface="Times New Roman" panose="02020603050405020304" pitchFamily="18" charset="0"/>
              </a:rPr>
              <a:t>Problem Statement </a:t>
            </a:r>
          </a:p>
        </p:txBody>
      </p:sp>
      <p:sp>
        <p:nvSpPr>
          <p:cNvPr id="3" name="Content Placeholder 2">
            <a:extLst>
              <a:ext uri="{FF2B5EF4-FFF2-40B4-BE49-F238E27FC236}">
                <a16:creationId xmlns:a16="http://schemas.microsoft.com/office/drawing/2014/main" id="{DE7AF331-B3E3-8E55-ADDD-7C53800963B6}"/>
              </a:ext>
            </a:extLst>
          </p:cNvPr>
          <p:cNvSpPr>
            <a:spLocks noGrp="1"/>
          </p:cNvSpPr>
          <p:nvPr>
            <p:ph idx="1"/>
          </p:nvPr>
        </p:nvSpPr>
        <p:spPr>
          <a:xfrm>
            <a:off x="2243967" y="787782"/>
            <a:ext cx="8915400" cy="2798131"/>
          </a:xfrm>
        </p:spPr>
        <p:txBody>
          <a:bodyPr/>
          <a:lstStyle/>
          <a:p>
            <a:endParaRPr lang="en-US"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v"/>
            </a:pPr>
            <a:r>
              <a:rPr lang="en-US" dirty="0">
                <a:latin typeface="Times New Roman" panose="02020603050405020304" pitchFamily="18" charset="0"/>
                <a:cs typeface="Times New Roman" panose="02020603050405020304" pitchFamily="18" charset="0"/>
              </a:rPr>
              <a:t>Need for Accurate and Efficient Plant Disease Detection. However, there are limitations of Traditional Methods.</a:t>
            </a:r>
          </a:p>
          <a:p>
            <a:pPr algn="just">
              <a:buFont typeface="Wingdings" panose="05000000000000000000" pitchFamily="2" charset="2"/>
              <a:buChar char="v"/>
            </a:pPr>
            <a:r>
              <a:rPr lang="en-US" dirty="0">
                <a:latin typeface="Times New Roman" panose="02020603050405020304" pitchFamily="18" charset="0"/>
                <a:cs typeface="Times New Roman" panose="02020603050405020304" pitchFamily="18" charset="0"/>
              </a:rPr>
              <a:t>There are so many potentials of Deep Learning Models but Issues such as class imbalance and the need to achieve high-performance metrics (accuracy, precision, recall) remain challenges in deploying CNN models effectively.</a:t>
            </a:r>
          </a:p>
          <a:p>
            <a:endParaRPr lang="en-US"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89E92CA9-5948-1A2B-8CCE-32FBA0D85790}"/>
              </a:ext>
            </a:extLst>
          </p:cNvPr>
          <p:cNvSpPr>
            <a:spLocks noGrp="1"/>
          </p:cNvSpPr>
          <p:nvPr>
            <p:ph type="sldNum" sz="quarter" idx="12"/>
          </p:nvPr>
        </p:nvSpPr>
        <p:spPr/>
        <p:txBody>
          <a:bodyPr/>
          <a:lstStyle/>
          <a:p>
            <a:r>
              <a:rPr lang="en-US" dirty="0"/>
              <a:t>3</a:t>
            </a:r>
            <a:endParaRPr lang="en-US" dirty="0"/>
          </a:p>
        </p:txBody>
      </p:sp>
      <p:pic>
        <p:nvPicPr>
          <p:cNvPr id="6" name="Picture 5">
            <a:extLst>
              <a:ext uri="{FF2B5EF4-FFF2-40B4-BE49-F238E27FC236}">
                <a16:creationId xmlns:a16="http://schemas.microsoft.com/office/drawing/2014/main" id="{9D798F16-4527-72C8-BFBD-1A15559B9D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06725" y="2971320"/>
            <a:ext cx="7306408" cy="3238500"/>
          </a:xfrm>
          <a:prstGeom prst="rect">
            <a:avLst/>
          </a:prstGeom>
        </p:spPr>
      </p:pic>
      <p:sp>
        <p:nvSpPr>
          <p:cNvPr id="5" name="TextBox 4">
            <a:extLst>
              <a:ext uri="{FF2B5EF4-FFF2-40B4-BE49-F238E27FC236}">
                <a16:creationId xmlns:a16="http://schemas.microsoft.com/office/drawing/2014/main" id="{9F19101A-F873-F538-05E8-47BBCEEEC64C}"/>
              </a:ext>
            </a:extLst>
          </p:cNvPr>
          <p:cNvSpPr txBox="1"/>
          <p:nvPr/>
        </p:nvSpPr>
        <p:spPr>
          <a:xfrm>
            <a:off x="5269555" y="6280229"/>
            <a:ext cx="5889812" cy="276999"/>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Figure 0.1: Disease Identification Problem Scenario</a:t>
            </a:r>
          </a:p>
        </p:txBody>
      </p:sp>
    </p:spTree>
    <p:extLst>
      <p:ext uri="{BB962C8B-B14F-4D97-AF65-F5344CB8AC3E}">
        <p14:creationId xmlns:p14="http://schemas.microsoft.com/office/powerpoint/2010/main" val="101240638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1BEC6-366E-C731-31C2-842AA0822E14}"/>
              </a:ext>
            </a:extLst>
          </p:cNvPr>
          <p:cNvSpPr>
            <a:spLocks noGrp="1"/>
          </p:cNvSpPr>
          <p:nvPr>
            <p:ph type="title"/>
          </p:nvPr>
        </p:nvSpPr>
        <p:spPr>
          <a:xfrm>
            <a:off x="2032953" y="380270"/>
            <a:ext cx="4467298" cy="685944"/>
          </a:xfrm>
        </p:spPr>
        <p:txBody>
          <a:bodyPr>
            <a:normAutofit fontScale="90000"/>
          </a:bodyPr>
          <a:lstStyle/>
          <a:p>
            <a:r>
              <a:rPr lang="en-US" dirty="0">
                <a:latin typeface="Times New Roman" panose="02020603050405020304" pitchFamily="18" charset="0"/>
                <a:cs typeface="Times New Roman" panose="02020603050405020304" pitchFamily="18" charset="0"/>
              </a:rPr>
              <a:t>LITERATURE REVIEW</a:t>
            </a:r>
          </a:p>
        </p:txBody>
      </p:sp>
      <p:graphicFrame>
        <p:nvGraphicFramePr>
          <p:cNvPr id="5" name="Content Placeholder 4">
            <a:extLst>
              <a:ext uri="{FF2B5EF4-FFF2-40B4-BE49-F238E27FC236}">
                <a16:creationId xmlns:a16="http://schemas.microsoft.com/office/drawing/2014/main" id="{B1E72055-54AC-3C09-1156-7832832D7516}"/>
              </a:ext>
            </a:extLst>
          </p:cNvPr>
          <p:cNvGraphicFramePr>
            <a:graphicFrameLocks noGrp="1"/>
          </p:cNvGraphicFramePr>
          <p:nvPr>
            <p:ph idx="1"/>
            <p:extLst>
              <p:ext uri="{D42A27DB-BD31-4B8C-83A1-F6EECF244321}">
                <p14:modId xmlns:p14="http://schemas.microsoft.com/office/powerpoint/2010/main" val="1863883001"/>
              </p:ext>
            </p:extLst>
          </p:nvPr>
        </p:nvGraphicFramePr>
        <p:xfrm>
          <a:off x="2042550" y="1066214"/>
          <a:ext cx="9235050" cy="5122149"/>
        </p:xfrm>
        <a:graphic>
          <a:graphicData uri="http://schemas.openxmlformats.org/drawingml/2006/table">
            <a:tbl>
              <a:tblPr firstRow="1" bandRow="1">
                <a:tableStyleId>{5C22544A-7EE6-4342-B048-85BDC9FD1C3A}</a:tableStyleId>
              </a:tblPr>
              <a:tblGrid>
                <a:gridCol w="1771543">
                  <a:extLst>
                    <a:ext uri="{9D8B030D-6E8A-4147-A177-3AD203B41FA5}">
                      <a16:colId xmlns:a16="http://schemas.microsoft.com/office/drawing/2014/main" val="1891730342"/>
                    </a:ext>
                  </a:extLst>
                </a:gridCol>
                <a:gridCol w="4385157">
                  <a:extLst>
                    <a:ext uri="{9D8B030D-6E8A-4147-A177-3AD203B41FA5}">
                      <a16:colId xmlns:a16="http://schemas.microsoft.com/office/drawing/2014/main" val="3933201903"/>
                    </a:ext>
                  </a:extLst>
                </a:gridCol>
                <a:gridCol w="3078350">
                  <a:extLst>
                    <a:ext uri="{9D8B030D-6E8A-4147-A177-3AD203B41FA5}">
                      <a16:colId xmlns:a16="http://schemas.microsoft.com/office/drawing/2014/main" val="2704035598"/>
                    </a:ext>
                  </a:extLst>
                </a:gridCol>
              </a:tblGrid>
              <a:tr h="550023">
                <a:tc>
                  <a:txBody>
                    <a:bodyPr/>
                    <a:lstStyle/>
                    <a:p>
                      <a:r>
                        <a:rPr lang="en-US" dirty="0">
                          <a:latin typeface="Times New Roman" panose="02020603050405020304" pitchFamily="18" charset="0"/>
                          <a:cs typeface="Times New Roman" panose="02020603050405020304" pitchFamily="18" charset="0"/>
                        </a:rPr>
                        <a:t>Title</a:t>
                      </a:r>
                    </a:p>
                  </a:txBody>
                  <a:tcPr/>
                </a:tc>
                <a:tc>
                  <a:txBody>
                    <a:bodyPr/>
                    <a:lstStyle/>
                    <a:p>
                      <a:r>
                        <a:rPr lang="en-US" dirty="0">
                          <a:latin typeface="Times New Roman" panose="02020603050405020304" pitchFamily="18" charset="0"/>
                          <a:cs typeface="Times New Roman" panose="02020603050405020304" pitchFamily="18" charset="0"/>
                        </a:rPr>
                        <a:t>Findings</a:t>
                      </a:r>
                    </a:p>
                  </a:txBody>
                  <a:tcPr/>
                </a:tc>
                <a:tc>
                  <a:txBody>
                    <a:bodyPr/>
                    <a:lstStyle/>
                    <a:p>
                      <a:r>
                        <a:rPr lang="en-US" dirty="0">
                          <a:latin typeface="Times New Roman" panose="02020603050405020304" pitchFamily="18" charset="0"/>
                          <a:cs typeface="Times New Roman" panose="02020603050405020304" pitchFamily="18" charset="0"/>
                        </a:rPr>
                        <a:t>Date</a:t>
                      </a:r>
                    </a:p>
                  </a:txBody>
                  <a:tcPr/>
                </a:tc>
                <a:extLst>
                  <a:ext uri="{0D108BD9-81ED-4DB2-BD59-A6C34878D82A}">
                    <a16:rowId xmlns:a16="http://schemas.microsoft.com/office/drawing/2014/main" val="2437326297"/>
                  </a:ext>
                </a:extLst>
              </a:tr>
              <a:tr h="1539131">
                <a:tc>
                  <a:txBody>
                    <a:bodyPr/>
                    <a:lstStyle/>
                    <a:p>
                      <a:r>
                        <a:rPr lang="en-US" sz="1100" dirty="0">
                          <a:latin typeface="Times New Roman" panose="02020603050405020304" pitchFamily="18" charset="0"/>
                          <a:cs typeface="Times New Roman" panose="02020603050405020304" pitchFamily="18" charset="0"/>
                        </a:rPr>
                        <a:t>Deep Learning for Plant Disease Detection </a:t>
                      </a:r>
                      <a:r>
                        <a:rPr lang="en-US" sz="1050" dirty="0" err="1">
                          <a:latin typeface="Times New Roman" panose="02020603050405020304" pitchFamily="18" charset="0"/>
                          <a:cs typeface="Times New Roman" panose="02020603050405020304" pitchFamily="18" charset="0"/>
                        </a:rPr>
                        <a:t>Munaf</a:t>
                      </a:r>
                      <a:r>
                        <a:rPr lang="en-US" sz="1050" dirty="0">
                          <a:latin typeface="Times New Roman" panose="02020603050405020304" pitchFamily="18" charset="0"/>
                          <a:cs typeface="Times New Roman" panose="02020603050405020304" pitchFamily="18" charset="0"/>
                        </a:rPr>
                        <a:t> </a:t>
                      </a:r>
                      <a:r>
                        <a:rPr lang="en-US" sz="1050" dirty="0" err="1">
                          <a:latin typeface="Times New Roman" panose="02020603050405020304" pitchFamily="18" charset="0"/>
                          <a:cs typeface="Times New Roman" panose="02020603050405020304" pitchFamily="18" charset="0"/>
                        </a:rPr>
                        <a:t>Mudheher</a:t>
                      </a:r>
                      <a:r>
                        <a:rPr lang="en-US" sz="1050" dirty="0">
                          <a:latin typeface="Times New Roman" panose="02020603050405020304" pitchFamily="18" charset="0"/>
                          <a:cs typeface="Times New Roman" panose="02020603050405020304" pitchFamily="18" charset="0"/>
                        </a:rPr>
                        <a:t> Khalid, </a:t>
                      </a:r>
                      <a:r>
                        <a:rPr lang="en-US" sz="1050" dirty="0" err="1">
                          <a:latin typeface="Times New Roman" panose="02020603050405020304" pitchFamily="18" charset="0"/>
                          <a:cs typeface="Times New Roman" panose="02020603050405020304" pitchFamily="18" charset="0"/>
                        </a:rPr>
                        <a:t>Oguz</a:t>
                      </a:r>
                      <a:r>
                        <a:rPr lang="en-US" sz="1050" dirty="0">
                          <a:latin typeface="Times New Roman" panose="02020603050405020304" pitchFamily="18" charset="0"/>
                          <a:cs typeface="Times New Roman" panose="02020603050405020304" pitchFamily="18" charset="0"/>
                        </a:rPr>
                        <a:t> </a:t>
                      </a:r>
                      <a:r>
                        <a:rPr lang="en-US" sz="900" dirty="0">
                          <a:latin typeface="Times New Roman" panose="02020603050405020304" pitchFamily="18" charset="0"/>
                          <a:cs typeface="Times New Roman" panose="02020603050405020304" pitchFamily="18" charset="0"/>
                        </a:rPr>
                        <a:t>Karan </a:t>
                      </a:r>
                      <a:r>
                        <a:rPr lang="en-US" sz="800" dirty="0" err="1">
                          <a:latin typeface="Times New Roman" panose="02020603050405020304" pitchFamily="18" charset="0"/>
                          <a:cs typeface="Times New Roman" panose="02020603050405020304" pitchFamily="18" charset="0"/>
                        </a:rPr>
                        <a:t>Altinbas</a:t>
                      </a:r>
                      <a:r>
                        <a:rPr lang="en-US" sz="800" dirty="0">
                          <a:latin typeface="Times New Roman" panose="02020603050405020304" pitchFamily="18" charset="0"/>
                          <a:cs typeface="Times New Roman" panose="02020603050405020304" pitchFamily="18" charset="0"/>
                        </a:rPr>
                        <a:t> University, 34217 İstanbul, </a:t>
                      </a:r>
                      <a:r>
                        <a:rPr lang="en-US" sz="800" dirty="0" err="1">
                          <a:latin typeface="Times New Roman" panose="02020603050405020304" pitchFamily="18" charset="0"/>
                          <a:cs typeface="Times New Roman" panose="02020603050405020304" pitchFamily="18" charset="0"/>
                        </a:rPr>
                        <a:t>Turkiye</a:t>
                      </a:r>
                      <a:r>
                        <a:rPr lang="en-US" sz="800" dirty="0">
                          <a:latin typeface="Times New Roman" panose="02020603050405020304" pitchFamily="18" charset="0"/>
                          <a:cs typeface="Times New Roman" panose="02020603050405020304" pitchFamily="18" charset="0"/>
                        </a:rPr>
                        <a:t> malmoudher97@gmail.com; oguz.karan@altinbas.edu.tr </a:t>
                      </a:r>
                    </a:p>
                  </a:txBody>
                  <a:tcPr/>
                </a:tc>
                <a:tc>
                  <a:txBody>
                    <a:bodyPr/>
                    <a:lstStyle/>
                    <a:p>
                      <a:r>
                        <a:rPr lang="en-US" sz="1100" kern="1200" dirty="0">
                          <a:solidFill>
                            <a:schemeClr val="dk1"/>
                          </a:solidFill>
                          <a:latin typeface="Times New Roman" panose="02020603050405020304" pitchFamily="18" charset="0"/>
                          <a:ea typeface="+mn-ea"/>
                          <a:cs typeface="Times New Roman" panose="02020603050405020304" pitchFamily="18" charset="0"/>
                        </a:rPr>
                        <a:t>CNN model achieved an accuracy of 89%, with precision and recall of 96% and an F1-score of 96%. The </a:t>
                      </a:r>
                      <a:r>
                        <a:rPr lang="en-US" sz="1100" kern="1200" dirty="0" err="1">
                          <a:solidFill>
                            <a:schemeClr val="dk1"/>
                          </a:solidFill>
                          <a:latin typeface="Times New Roman" panose="02020603050405020304" pitchFamily="18" charset="0"/>
                          <a:ea typeface="+mn-ea"/>
                          <a:cs typeface="Times New Roman" panose="02020603050405020304" pitchFamily="18" charset="0"/>
                        </a:rPr>
                        <a:t>MobileNet</a:t>
                      </a:r>
                      <a:r>
                        <a:rPr lang="en-US" sz="1100" kern="1200" dirty="0">
                          <a:solidFill>
                            <a:schemeClr val="dk1"/>
                          </a:solidFill>
                          <a:latin typeface="Times New Roman" panose="02020603050405020304" pitchFamily="18" charset="0"/>
                          <a:ea typeface="+mn-ea"/>
                          <a:cs typeface="Times New Roman" panose="02020603050405020304" pitchFamily="18" charset="0"/>
                        </a:rPr>
                        <a:t> model demonstrated an accuracy of 96%, with slightly lower precision, recall, and F1-score values of 90%, 89%, and 89% respectively. </a:t>
                      </a:r>
                    </a:p>
                  </a:txBody>
                  <a:tcPr/>
                </a:tc>
                <a:tc>
                  <a:txBody>
                    <a:bodyPr/>
                    <a:lstStyle/>
                    <a:p>
                      <a:pPr marL="0" algn="l" defTabSz="457200" rtl="0" eaLnBrk="1" latinLnBrk="0" hangingPunct="1"/>
                      <a:r>
                        <a:rPr lang="en-US" sz="1100" kern="1200" dirty="0">
                          <a:solidFill>
                            <a:schemeClr val="dk1"/>
                          </a:solidFill>
                          <a:latin typeface="Times New Roman" panose="02020603050405020304" pitchFamily="18" charset="0"/>
                          <a:ea typeface="+mn-ea"/>
                          <a:cs typeface="Times New Roman" panose="02020603050405020304" pitchFamily="18" charset="0"/>
                        </a:rPr>
                        <a:t>Vol. 2024</a:t>
                      </a:r>
                    </a:p>
                  </a:txBody>
                  <a:tcPr/>
                </a:tc>
                <a:extLst>
                  <a:ext uri="{0D108BD9-81ED-4DB2-BD59-A6C34878D82A}">
                    <a16:rowId xmlns:a16="http://schemas.microsoft.com/office/drawing/2014/main" val="347058795"/>
                  </a:ext>
                </a:extLst>
              </a:tr>
              <a:tr h="1991818">
                <a:tc>
                  <a:txBody>
                    <a:bodyPr/>
                    <a:lstStyle/>
                    <a:p>
                      <a:r>
                        <a:rPr lang="en-US" sz="1100" kern="1200" dirty="0">
                          <a:solidFill>
                            <a:schemeClr val="dk1"/>
                          </a:solidFill>
                          <a:latin typeface="Times New Roman" panose="02020603050405020304" pitchFamily="18" charset="0"/>
                          <a:ea typeface="+mn-ea"/>
                          <a:cs typeface="Times New Roman" panose="02020603050405020304" pitchFamily="18" charset="0"/>
                        </a:rPr>
                        <a:t>Plant leaf disease detection using computer vision and machine learning algorithms </a:t>
                      </a:r>
                      <a:r>
                        <a:rPr lang="en-US" sz="800" dirty="0">
                          <a:latin typeface="Times New Roman" panose="02020603050405020304" pitchFamily="18" charset="0"/>
                          <a:cs typeface="Times New Roman" panose="02020603050405020304" pitchFamily="18" charset="0"/>
                        </a:rPr>
                        <a:t>Sunil S. </a:t>
                      </a:r>
                      <a:r>
                        <a:rPr lang="en-US" sz="800" dirty="0" err="1">
                          <a:latin typeface="Times New Roman" panose="02020603050405020304" pitchFamily="18" charset="0"/>
                          <a:cs typeface="Times New Roman" panose="02020603050405020304" pitchFamily="18" charset="0"/>
                        </a:rPr>
                        <a:t>Harakannanavar</a:t>
                      </a:r>
                      <a:r>
                        <a:rPr lang="en-US" sz="800" dirty="0">
                          <a:latin typeface="Times New Roman" panose="02020603050405020304" pitchFamily="18" charset="0"/>
                          <a:cs typeface="Times New Roman" panose="02020603050405020304" pitchFamily="18" charset="0"/>
                        </a:rPr>
                        <a:t> a , ∗ , </a:t>
                      </a:r>
                      <a:r>
                        <a:rPr lang="en-US" sz="800" dirty="0" err="1">
                          <a:latin typeface="Times New Roman" panose="02020603050405020304" pitchFamily="18" charset="0"/>
                          <a:cs typeface="Times New Roman" panose="02020603050405020304" pitchFamily="18" charset="0"/>
                        </a:rPr>
                        <a:t>Jayashri</a:t>
                      </a:r>
                      <a:r>
                        <a:rPr lang="en-US" sz="800" dirty="0">
                          <a:latin typeface="Times New Roman" panose="02020603050405020304" pitchFamily="18" charset="0"/>
                          <a:cs typeface="Times New Roman" panose="02020603050405020304" pitchFamily="18" charset="0"/>
                        </a:rPr>
                        <a:t> M. </a:t>
                      </a:r>
                      <a:r>
                        <a:rPr lang="en-US" sz="800" dirty="0" err="1">
                          <a:latin typeface="Times New Roman" panose="02020603050405020304" pitchFamily="18" charset="0"/>
                          <a:cs typeface="Times New Roman" panose="02020603050405020304" pitchFamily="18" charset="0"/>
                        </a:rPr>
                        <a:t>Rudagi</a:t>
                      </a:r>
                      <a:r>
                        <a:rPr lang="en-US" sz="800" dirty="0">
                          <a:latin typeface="Times New Roman" panose="02020603050405020304" pitchFamily="18" charset="0"/>
                          <a:cs typeface="Times New Roman" panose="02020603050405020304" pitchFamily="18" charset="0"/>
                        </a:rPr>
                        <a:t> b , Veena I </a:t>
                      </a:r>
                      <a:r>
                        <a:rPr lang="en-US" sz="800" dirty="0" err="1">
                          <a:latin typeface="Times New Roman" panose="02020603050405020304" pitchFamily="18" charset="0"/>
                          <a:cs typeface="Times New Roman" panose="02020603050405020304" pitchFamily="18" charset="0"/>
                        </a:rPr>
                        <a:t>Puranikmath</a:t>
                      </a:r>
                      <a:r>
                        <a:rPr lang="en-US" sz="800" dirty="0">
                          <a:latin typeface="Times New Roman" panose="02020603050405020304" pitchFamily="18" charset="0"/>
                          <a:cs typeface="Times New Roman" panose="02020603050405020304" pitchFamily="18" charset="0"/>
                        </a:rPr>
                        <a:t> b , Ayesha </a:t>
                      </a:r>
                      <a:r>
                        <a:rPr lang="en-US" sz="800" dirty="0" err="1">
                          <a:latin typeface="Times New Roman" panose="02020603050405020304" pitchFamily="18" charset="0"/>
                          <a:cs typeface="Times New Roman" panose="02020603050405020304" pitchFamily="18" charset="0"/>
                        </a:rPr>
                        <a:t>Siddiqua</a:t>
                      </a:r>
                      <a:r>
                        <a:rPr lang="en-US" sz="800" dirty="0">
                          <a:latin typeface="Times New Roman" panose="02020603050405020304" pitchFamily="18" charset="0"/>
                          <a:cs typeface="Times New Roman" panose="02020603050405020304" pitchFamily="18" charset="0"/>
                        </a:rPr>
                        <a:t> a , R </a:t>
                      </a:r>
                      <a:r>
                        <a:rPr lang="en-US" sz="800" dirty="0" err="1">
                          <a:latin typeface="Times New Roman" panose="02020603050405020304" pitchFamily="18" charset="0"/>
                          <a:cs typeface="Times New Roman" panose="02020603050405020304" pitchFamily="18" charset="0"/>
                        </a:rPr>
                        <a:t>Pramodhini</a:t>
                      </a:r>
                      <a:r>
                        <a:rPr lang="en-US" sz="800" dirty="0">
                          <a:latin typeface="Times New Roman" panose="02020603050405020304" pitchFamily="18" charset="0"/>
                          <a:cs typeface="Times New Roman" panose="02020603050405020304" pitchFamily="18" charset="0"/>
                        </a:rPr>
                        <a:t> a </a:t>
                      </a:r>
                    </a:p>
                  </a:txBody>
                  <a:tcPr/>
                </a:tc>
                <a:tc>
                  <a:txBody>
                    <a:bodyPr/>
                    <a:lstStyle/>
                    <a:p>
                      <a:pPr marL="0" algn="l" defTabSz="457200" rtl="0" eaLnBrk="1" latinLnBrk="0" hangingPunct="1"/>
                      <a:r>
                        <a:rPr lang="en-US" sz="1100" kern="1200" dirty="0">
                          <a:solidFill>
                            <a:schemeClr val="dk1"/>
                          </a:solidFill>
                          <a:latin typeface="Times New Roman" panose="02020603050405020304" pitchFamily="18" charset="0"/>
                          <a:ea typeface="+mn-ea"/>
                          <a:cs typeface="Times New Roman" panose="02020603050405020304" pitchFamily="18" charset="0"/>
                        </a:rPr>
                        <a:t>The main finding of the paper is that the proposed model for plant leaf disease detection using computer vision and machine learning algorithms achieves high accuracy in classifying tomato leaf diseases, with an accuracy of 99.5% on a dataset of 600 samples</a:t>
                      </a:r>
                    </a:p>
                  </a:txBody>
                  <a:tcPr/>
                </a:tc>
                <a:tc>
                  <a:txBody>
                    <a:bodyPr/>
                    <a:lstStyle/>
                    <a:p>
                      <a:r>
                        <a:rPr lang="en-US" sz="1100" kern="1200" dirty="0">
                          <a:solidFill>
                            <a:schemeClr val="dk1"/>
                          </a:solidFill>
                          <a:latin typeface="Times New Roman" panose="02020603050405020304" pitchFamily="18" charset="0"/>
                          <a:ea typeface="+mn-ea"/>
                          <a:cs typeface="Times New Roman" panose="02020603050405020304" pitchFamily="18" charset="0"/>
                        </a:rPr>
                        <a:t>2022</a:t>
                      </a:r>
                    </a:p>
                  </a:txBody>
                  <a:tcPr/>
                </a:tc>
                <a:extLst>
                  <a:ext uri="{0D108BD9-81ED-4DB2-BD59-A6C34878D82A}">
                    <a16:rowId xmlns:a16="http://schemas.microsoft.com/office/drawing/2014/main" val="589183098"/>
                  </a:ext>
                </a:extLst>
              </a:tr>
              <a:tr h="1041177">
                <a:tc>
                  <a:txBody>
                    <a:bodyPr/>
                    <a:lstStyle/>
                    <a:p>
                      <a:pPr marL="0" algn="l" defTabSz="457200" rtl="0" eaLnBrk="1" latinLnBrk="0" hangingPunct="1"/>
                      <a:r>
                        <a:rPr lang="en-US" sz="1100" kern="1200" dirty="0">
                          <a:solidFill>
                            <a:schemeClr val="dk1"/>
                          </a:solidFill>
                          <a:latin typeface="Times New Roman" panose="02020603050405020304" pitchFamily="18" charset="0"/>
                          <a:ea typeface="+mn-ea"/>
                          <a:cs typeface="Times New Roman" panose="02020603050405020304" pitchFamily="18" charset="0"/>
                        </a:rPr>
                        <a:t>End-to-End Deep Learning Model for Corn Leaf Disease Classification</a:t>
                      </a:r>
                    </a:p>
                  </a:txBody>
                  <a:tcPr/>
                </a:tc>
                <a:tc>
                  <a:txBody>
                    <a:bodyPr/>
                    <a:lstStyle/>
                    <a:p>
                      <a:pPr marL="0" algn="l" defTabSz="457200" rtl="0" eaLnBrk="1" latinLnBrk="0" hangingPunct="1"/>
                      <a:r>
                        <a:rPr lang="en-US" sz="1100" kern="1200" dirty="0">
                          <a:solidFill>
                            <a:schemeClr val="dk1"/>
                          </a:solidFill>
                          <a:latin typeface="Times New Roman" panose="02020603050405020304" pitchFamily="18" charset="0"/>
                          <a:ea typeface="+mn-ea"/>
                          <a:cs typeface="Times New Roman" panose="02020603050405020304" pitchFamily="18" charset="0"/>
                        </a:rPr>
                        <a:t>The results of the paper show that the proposed end-to-end deep learning model for classifying corn leaf diseases achieved high accuracy, with a classification accuracy of 98.56%.</a:t>
                      </a:r>
                    </a:p>
                  </a:txBody>
                  <a:tcPr/>
                </a:tc>
                <a:tc>
                  <a:txBody>
                    <a:bodyPr/>
                    <a:lstStyle/>
                    <a:p>
                      <a:pPr marL="0" algn="l" defTabSz="457200" rtl="0" eaLnBrk="1" latinLnBrk="0" hangingPunct="1"/>
                      <a:r>
                        <a:rPr lang="en-US" sz="1100" kern="1200" dirty="0">
                          <a:solidFill>
                            <a:schemeClr val="dk1"/>
                          </a:solidFill>
                          <a:latin typeface="Times New Roman" panose="02020603050405020304" pitchFamily="18" charset="0"/>
                          <a:ea typeface="+mn-ea"/>
                          <a:cs typeface="Times New Roman" panose="02020603050405020304" pitchFamily="18" charset="0"/>
                        </a:rPr>
                        <a:t>March 14, 2022 </a:t>
                      </a:r>
                    </a:p>
                  </a:txBody>
                  <a:tcPr/>
                </a:tc>
                <a:extLst>
                  <a:ext uri="{0D108BD9-81ED-4DB2-BD59-A6C34878D82A}">
                    <a16:rowId xmlns:a16="http://schemas.microsoft.com/office/drawing/2014/main" val="3266747769"/>
                  </a:ext>
                </a:extLst>
              </a:tr>
            </a:tbl>
          </a:graphicData>
        </a:graphic>
      </p:graphicFrame>
      <p:sp>
        <p:nvSpPr>
          <p:cNvPr id="3" name="Slide Number Placeholder 2">
            <a:extLst>
              <a:ext uri="{FF2B5EF4-FFF2-40B4-BE49-F238E27FC236}">
                <a16:creationId xmlns:a16="http://schemas.microsoft.com/office/drawing/2014/main" id="{27A4F722-BE25-EC0F-10D4-C9F8E8A91CC9}"/>
              </a:ext>
            </a:extLst>
          </p:cNvPr>
          <p:cNvSpPr>
            <a:spLocks noGrp="1"/>
          </p:cNvSpPr>
          <p:nvPr>
            <p:ph type="sldNum" sz="quarter" idx="12"/>
          </p:nvPr>
        </p:nvSpPr>
        <p:spPr/>
        <p:txBody>
          <a:bodyPr/>
          <a:lstStyle/>
          <a:p>
            <a:r>
              <a:rPr lang="en-US" dirty="0"/>
              <a:t>4</a:t>
            </a:r>
            <a:endParaRPr lang="en-US" dirty="0"/>
          </a:p>
        </p:txBody>
      </p:sp>
    </p:spTree>
    <p:extLst>
      <p:ext uri="{BB962C8B-B14F-4D97-AF65-F5344CB8AC3E}">
        <p14:creationId xmlns:p14="http://schemas.microsoft.com/office/powerpoint/2010/main" val="323516314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4">
            <a:extLst>
              <a:ext uri="{FF2B5EF4-FFF2-40B4-BE49-F238E27FC236}">
                <a16:creationId xmlns:a16="http://schemas.microsoft.com/office/drawing/2014/main" id="{CD55CC6A-DE3D-0676-9A24-A21F75938F70}"/>
              </a:ext>
            </a:extLst>
          </p:cNvPr>
          <p:cNvGraphicFramePr>
            <a:graphicFrameLocks noGrp="1"/>
          </p:cNvGraphicFramePr>
          <p:nvPr>
            <p:ph idx="1"/>
            <p:extLst>
              <p:ext uri="{D42A27DB-BD31-4B8C-83A1-F6EECF244321}">
                <p14:modId xmlns:p14="http://schemas.microsoft.com/office/powerpoint/2010/main" val="648231002"/>
              </p:ext>
            </p:extLst>
          </p:nvPr>
        </p:nvGraphicFramePr>
        <p:xfrm>
          <a:off x="2034540" y="1546504"/>
          <a:ext cx="9425940" cy="3764991"/>
        </p:xfrm>
        <a:graphic>
          <a:graphicData uri="http://schemas.openxmlformats.org/drawingml/2006/table">
            <a:tbl>
              <a:tblPr firstRow="1" bandRow="1">
                <a:tableStyleId>{5C22544A-7EE6-4342-B048-85BDC9FD1C3A}</a:tableStyleId>
              </a:tblPr>
              <a:tblGrid>
                <a:gridCol w="1808161">
                  <a:extLst>
                    <a:ext uri="{9D8B030D-6E8A-4147-A177-3AD203B41FA5}">
                      <a16:colId xmlns:a16="http://schemas.microsoft.com/office/drawing/2014/main" val="1891730342"/>
                    </a:ext>
                  </a:extLst>
                </a:gridCol>
                <a:gridCol w="4475799">
                  <a:extLst>
                    <a:ext uri="{9D8B030D-6E8A-4147-A177-3AD203B41FA5}">
                      <a16:colId xmlns:a16="http://schemas.microsoft.com/office/drawing/2014/main" val="3933201903"/>
                    </a:ext>
                  </a:extLst>
                </a:gridCol>
                <a:gridCol w="3141980">
                  <a:extLst>
                    <a:ext uri="{9D8B030D-6E8A-4147-A177-3AD203B41FA5}">
                      <a16:colId xmlns:a16="http://schemas.microsoft.com/office/drawing/2014/main" val="2704035598"/>
                    </a:ext>
                  </a:extLst>
                </a:gridCol>
              </a:tblGrid>
              <a:tr h="500291">
                <a:tc>
                  <a:txBody>
                    <a:bodyPr/>
                    <a:lstStyle/>
                    <a:p>
                      <a:r>
                        <a:rPr lang="en-US" dirty="0">
                          <a:latin typeface="Times New Roman" panose="02020603050405020304" pitchFamily="18" charset="0"/>
                          <a:cs typeface="Times New Roman" panose="02020603050405020304" pitchFamily="18" charset="0"/>
                        </a:rPr>
                        <a:t>Title</a:t>
                      </a:r>
                    </a:p>
                  </a:txBody>
                  <a:tcPr/>
                </a:tc>
                <a:tc>
                  <a:txBody>
                    <a:bodyPr/>
                    <a:lstStyle/>
                    <a:p>
                      <a:r>
                        <a:rPr lang="en-US" dirty="0">
                          <a:latin typeface="Times New Roman" panose="02020603050405020304" pitchFamily="18" charset="0"/>
                          <a:cs typeface="Times New Roman" panose="02020603050405020304" pitchFamily="18" charset="0"/>
                        </a:rPr>
                        <a:t>Findings</a:t>
                      </a:r>
                    </a:p>
                  </a:txBody>
                  <a:tcPr/>
                </a:tc>
                <a:tc>
                  <a:txBody>
                    <a:bodyPr/>
                    <a:lstStyle/>
                    <a:p>
                      <a:r>
                        <a:rPr lang="en-US" dirty="0">
                          <a:latin typeface="Times New Roman" panose="02020603050405020304" pitchFamily="18" charset="0"/>
                          <a:cs typeface="Times New Roman" panose="02020603050405020304" pitchFamily="18" charset="0"/>
                        </a:rPr>
                        <a:t>Date</a:t>
                      </a:r>
                    </a:p>
                  </a:txBody>
                  <a:tcPr/>
                </a:tc>
                <a:extLst>
                  <a:ext uri="{0D108BD9-81ED-4DB2-BD59-A6C34878D82A}">
                    <a16:rowId xmlns:a16="http://schemas.microsoft.com/office/drawing/2014/main" val="2437326297"/>
                  </a:ext>
                </a:extLst>
              </a:tr>
              <a:tr h="1452980">
                <a:tc>
                  <a:txBody>
                    <a:bodyPr/>
                    <a:lstStyle/>
                    <a:p>
                      <a:r>
                        <a:rPr lang="en-US" sz="1100" dirty="0">
                          <a:latin typeface="Times New Roman" panose="02020603050405020304" pitchFamily="18" charset="0"/>
                          <a:cs typeface="Times New Roman" panose="02020603050405020304" pitchFamily="18" charset="0"/>
                        </a:rPr>
                        <a:t>Detection of COVID-19 Using Transfer Learning and Grad-</a:t>
                      </a:r>
                      <a:r>
                        <a:rPr lang="en-US" sz="1100" dirty="0" err="1">
                          <a:latin typeface="Times New Roman" panose="02020603050405020304" pitchFamily="18" charset="0"/>
                          <a:cs typeface="Times New Roman" panose="02020603050405020304" pitchFamily="18" charset="0"/>
                        </a:rPr>
                        <a:t>CAMVisualization</a:t>
                      </a:r>
                      <a:r>
                        <a:rPr lang="en-US" sz="1100" dirty="0">
                          <a:latin typeface="Times New Roman" panose="02020603050405020304" pitchFamily="18" charset="0"/>
                          <a:cs typeface="Times New Roman" panose="02020603050405020304" pitchFamily="18" charset="0"/>
                        </a:rPr>
                        <a:t> on Indigenously Collected X-ray Dataset</a:t>
                      </a:r>
                      <a:endParaRPr lang="en-US" sz="800" dirty="0">
                        <a:latin typeface="Times New Roman" panose="02020603050405020304" pitchFamily="18" charset="0"/>
                        <a:cs typeface="Times New Roman" panose="02020603050405020304" pitchFamily="18" charset="0"/>
                      </a:endParaRPr>
                    </a:p>
                  </a:txBody>
                  <a:tcPr/>
                </a:tc>
                <a:tc>
                  <a:txBody>
                    <a:bodyPr/>
                    <a:lstStyle/>
                    <a:p>
                      <a:r>
                        <a:rPr lang="en-US" sz="1100" dirty="0">
                          <a:latin typeface="Times New Roman" panose="02020603050405020304" pitchFamily="18" charset="0"/>
                          <a:cs typeface="Times New Roman" panose="02020603050405020304" pitchFamily="18" charset="0"/>
                        </a:rPr>
                        <a:t>The paper presents a successful application of transfer learning for COVID-19 detection using chest X-ray images, with DenseNet-121 achieving the highest accuracy of 96.49%. The study also highlights the effectiveness of Grad-CAM visualization and identifies 'RMSprop' as the optimal optimizer for training.</a:t>
                      </a:r>
                      <a:endParaRPr lang="en-US" sz="1100" kern="1200" dirty="0">
                        <a:solidFill>
                          <a:schemeClr val="dk1"/>
                        </a:solidFill>
                        <a:latin typeface="Times New Roman" panose="02020603050405020304" pitchFamily="18" charset="0"/>
                        <a:ea typeface="+mn-ea"/>
                        <a:cs typeface="Times New Roman" panose="02020603050405020304" pitchFamily="18" charset="0"/>
                      </a:endParaRPr>
                    </a:p>
                  </a:txBody>
                  <a:tcPr/>
                </a:tc>
                <a:tc>
                  <a:txBody>
                    <a:bodyPr/>
                    <a:lstStyle/>
                    <a:p>
                      <a:pPr marL="0" algn="l" defTabSz="457200" rtl="0" eaLnBrk="1" latinLnBrk="0" hangingPunct="1"/>
                      <a:r>
                        <a:rPr lang="en-US" sz="1100" dirty="0">
                          <a:latin typeface="Times New Roman" panose="02020603050405020304" pitchFamily="18" charset="0"/>
                          <a:cs typeface="Times New Roman" panose="02020603050405020304" pitchFamily="18" charset="0"/>
                        </a:rPr>
                        <a:t>29 August 2021</a:t>
                      </a:r>
                      <a:endParaRPr lang="en-US" sz="1100" kern="1200" dirty="0">
                        <a:solidFill>
                          <a:schemeClr val="dk1"/>
                        </a:solidFill>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347058795"/>
                  </a:ext>
                </a:extLst>
              </a:tr>
              <a:tr h="1811720">
                <a:tc>
                  <a:txBody>
                    <a:bodyPr/>
                    <a:lstStyle/>
                    <a:p>
                      <a:r>
                        <a:rPr lang="en-US" sz="1100" dirty="0">
                          <a:latin typeface="Times New Roman" panose="02020603050405020304" pitchFamily="18" charset="0"/>
                          <a:cs typeface="Times New Roman" panose="02020603050405020304" pitchFamily="18" charset="0"/>
                        </a:rPr>
                        <a:t>Grad-CAM: Visual Explanations from Deep Networks via Gradient based Localization</a:t>
                      </a:r>
                      <a:endParaRPr lang="en-US" sz="800" dirty="0">
                        <a:latin typeface="Times New Roman" panose="02020603050405020304" pitchFamily="18" charset="0"/>
                        <a:cs typeface="Times New Roman" panose="02020603050405020304" pitchFamily="18" charset="0"/>
                      </a:endParaRPr>
                    </a:p>
                  </a:txBody>
                  <a:tcPr/>
                </a:tc>
                <a:tc>
                  <a:txBody>
                    <a:bodyPr/>
                    <a:lstStyle/>
                    <a:p>
                      <a:pPr marL="0" algn="l" defTabSz="457200" rtl="0" eaLnBrk="1" latinLnBrk="0" hangingPunct="1"/>
                      <a:r>
                        <a:rPr lang="en-US" sz="1100" dirty="0">
                          <a:latin typeface="Times New Roman" panose="02020603050405020304" pitchFamily="18" charset="0"/>
                          <a:cs typeface="Times New Roman" panose="02020603050405020304" pitchFamily="18" charset="0"/>
                        </a:rPr>
                        <a:t>The paper presents Grad-CAM, a versatile technique for producing visual explanations in CNN-based models, enhancing their transparency and interpretability across various tasks. Its effectiveness is demonstrated through improved localization, robustness to adversarial perturbations, and enhanced user trust in deep network predictions.</a:t>
                      </a:r>
                      <a:endParaRPr lang="en-US" sz="1100" kern="1200" dirty="0">
                        <a:solidFill>
                          <a:schemeClr val="dk1"/>
                        </a:solidFill>
                        <a:latin typeface="Times New Roman" panose="02020603050405020304" pitchFamily="18" charset="0"/>
                        <a:ea typeface="+mn-ea"/>
                        <a:cs typeface="Times New Roman" panose="02020603050405020304" pitchFamily="18" charset="0"/>
                      </a:endParaRPr>
                    </a:p>
                  </a:txBody>
                  <a:tcPr/>
                </a:tc>
                <a:tc>
                  <a:txBody>
                    <a:bodyPr/>
                    <a:lstStyle/>
                    <a:p>
                      <a:r>
                        <a:rPr lang="en-US" sz="1100" kern="1200" dirty="0">
                          <a:solidFill>
                            <a:schemeClr val="dk1"/>
                          </a:solidFill>
                          <a:latin typeface="Times New Roman" panose="02020603050405020304" pitchFamily="18" charset="0"/>
                          <a:ea typeface="+mn-ea"/>
                          <a:cs typeface="Times New Roman" panose="02020603050405020304" pitchFamily="18" charset="0"/>
                        </a:rPr>
                        <a:t>2022</a:t>
                      </a:r>
                    </a:p>
                  </a:txBody>
                  <a:tcPr/>
                </a:tc>
                <a:extLst>
                  <a:ext uri="{0D108BD9-81ED-4DB2-BD59-A6C34878D82A}">
                    <a16:rowId xmlns:a16="http://schemas.microsoft.com/office/drawing/2014/main" val="589183098"/>
                  </a:ext>
                </a:extLst>
              </a:tr>
            </a:tbl>
          </a:graphicData>
        </a:graphic>
      </p:graphicFrame>
      <p:sp>
        <p:nvSpPr>
          <p:cNvPr id="2" name="Slide Number Placeholder 1">
            <a:extLst>
              <a:ext uri="{FF2B5EF4-FFF2-40B4-BE49-F238E27FC236}">
                <a16:creationId xmlns:a16="http://schemas.microsoft.com/office/drawing/2014/main" id="{706556C2-8338-5A7D-A0A9-5087098AA1E1}"/>
              </a:ext>
            </a:extLst>
          </p:cNvPr>
          <p:cNvSpPr>
            <a:spLocks noGrp="1"/>
          </p:cNvSpPr>
          <p:nvPr>
            <p:ph type="sldNum" sz="quarter" idx="12"/>
          </p:nvPr>
        </p:nvSpPr>
        <p:spPr/>
        <p:txBody>
          <a:bodyPr/>
          <a:lstStyle/>
          <a:p>
            <a:r>
              <a:rPr lang="en-US" dirty="0"/>
              <a:t>5</a:t>
            </a:r>
            <a:endParaRPr lang="en-US" dirty="0"/>
          </a:p>
        </p:txBody>
      </p:sp>
      <p:sp>
        <p:nvSpPr>
          <p:cNvPr id="3" name="TextBox 2">
            <a:extLst>
              <a:ext uri="{FF2B5EF4-FFF2-40B4-BE49-F238E27FC236}">
                <a16:creationId xmlns:a16="http://schemas.microsoft.com/office/drawing/2014/main" id="{CCF81DAF-56D4-6C0B-C3E1-C2E56E7D306C}"/>
              </a:ext>
            </a:extLst>
          </p:cNvPr>
          <p:cNvSpPr txBox="1"/>
          <p:nvPr/>
        </p:nvSpPr>
        <p:spPr>
          <a:xfrm>
            <a:off x="5232746" y="5467927"/>
            <a:ext cx="3029527" cy="338554"/>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Table 1: Literature Review</a:t>
            </a:r>
          </a:p>
        </p:txBody>
      </p:sp>
      <p:sp>
        <p:nvSpPr>
          <p:cNvPr id="5" name="Title 1">
            <a:extLst>
              <a:ext uri="{FF2B5EF4-FFF2-40B4-BE49-F238E27FC236}">
                <a16:creationId xmlns:a16="http://schemas.microsoft.com/office/drawing/2014/main" id="{EF91BEC6-366E-C731-31C2-842AA0822E14}"/>
              </a:ext>
            </a:extLst>
          </p:cNvPr>
          <p:cNvSpPr>
            <a:spLocks noGrp="1"/>
          </p:cNvSpPr>
          <p:nvPr>
            <p:ph type="title"/>
          </p:nvPr>
        </p:nvSpPr>
        <p:spPr>
          <a:xfrm>
            <a:off x="4054793" y="627372"/>
            <a:ext cx="4467298" cy="685944"/>
          </a:xfrm>
        </p:spPr>
        <p:txBody>
          <a:bodyPr>
            <a:normAutofit/>
          </a:bodyPr>
          <a:lstStyle/>
          <a:p>
            <a:pPr algn="ctr"/>
            <a:r>
              <a:rPr lang="en-US" dirty="0">
                <a:latin typeface="Times New Roman" panose="02020603050405020304" pitchFamily="18" charset="0"/>
                <a:cs typeface="Times New Roman" panose="02020603050405020304" pitchFamily="18" charset="0"/>
              </a:rPr>
              <a:t>Continue</a:t>
            </a:r>
          </a:p>
        </p:txBody>
      </p:sp>
    </p:spTree>
    <p:extLst>
      <p:ext uri="{BB962C8B-B14F-4D97-AF65-F5344CB8AC3E}">
        <p14:creationId xmlns:p14="http://schemas.microsoft.com/office/powerpoint/2010/main" val="11787435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93112F-5EBF-7628-4740-26B72A91EC4B}"/>
              </a:ext>
            </a:extLst>
          </p:cNvPr>
          <p:cNvSpPr>
            <a:spLocks noGrp="1"/>
          </p:cNvSpPr>
          <p:nvPr>
            <p:ph type="title"/>
          </p:nvPr>
        </p:nvSpPr>
        <p:spPr>
          <a:xfrm>
            <a:off x="1705513" y="624110"/>
            <a:ext cx="8911687" cy="808450"/>
          </a:xfrm>
        </p:spPr>
        <p:txBody>
          <a:bodyPr/>
          <a:lstStyle/>
          <a:p>
            <a:r>
              <a:rPr lang="en-US" sz="3200" dirty="0">
                <a:latin typeface="Times New Roman" panose="02020603050405020304" pitchFamily="18" charset="0"/>
                <a:cs typeface="Times New Roman" panose="02020603050405020304" pitchFamily="18" charset="0"/>
              </a:rPr>
              <a:t>Motivation</a:t>
            </a:r>
          </a:p>
        </p:txBody>
      </p:sp>
      <p:sp>
        <p:nvSpPr>
          <p:cNvPr id="3" name="Content Placeholder 2">
            <a:extLst>
              <a:ext uri="{FF2B5EF4-FFF2-40B4-BE49-F238E27FC236}">
                <a16:creationId xmlns:a16="http://schemas.microsoft.com/office/drawing/2014/main" id="{9D030DEF-963A-72D0-4578-1E682FC5125E}"/>
              </a:ext>
            </a:extLst>
          </p:cNvPr>
          <p:cNvSpPr>
            <a:spLocks noGrp="1"/>
          </p:cNvSpPr>
          <p:nvPr>
            <p:ph idx="1"/>
          </p:nvPr>
        </p:nvSpPr>
        <p:spPr>
          <a:xfrm>
            <a:off x="2592925" y="1432560"/>
            <a:ext cx="8024275" cy="1615440"/>
          </a:xfrm>
        </p:spPr>
        <p:txBody>
          <a:bodyPr>
            <a:normAutofit fontScale="92500" lnSpcReduction="10000"/>
          </a:bodyPr>
          <a:lstStyle/>
          <a:p>
            <a:pPr>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Enhancing Agricultural Productivity.</a:t>
            </a:r>
          </a:p>
          <a:p>
            <a:pPr>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Ensuring Food Security.</a:t>
            </a:r>
          </a:p>
          <a:p>
            <a:pPr>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Overcoming Limitations of Traditional Disease Detection Methods.</a:t>
            </a:r>
          </a:p>
        </p:txBody>
      </p:sp>
      <p:sp>
        <p:nvSpPr>
          <p:cNvPr id="4" name="Title 1">
            <a:extLst>
              <a:ext uri="{FF2B5EF4-FFF2-40B4-BE49-F238E27FC236}">
                <a16:creationId xmlns:a16="http://schemas.microsoft.com/office/drawing/2014/main" id="{8F072961-BF41-9D8E-8B91-BB512BE4F5A1}"/>
              </a:ext>
            </a:extLst>
          </p:cNvPr>
          <p:cNvSpPr txBox="1">
            <a:spLocks/>
          </p:cNvSpPr>
          <p:nvPr/>
        </p:nvSpPr>
        <p:spPr>
          <a:xfrm>
            <a:off x="1705513" y="3541762"/>
            <a:ext cx="8911687" cy="1783445"/>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200" dirty="0">
                <a:latin typeface="Times New Roman" panose="02020603050405020304" pitchFamily="18" charset="0"/>
                <a:cs typeface="Times New Roman" panose="02020603050405020304" pitchFamily="18" charset="0"/>
              </a:rPr>
              <a:t>Goal</a:t>
            </a:r>
          </a:p>
        </p:txBody>
      </p:sp>
      <p:sp>
        <p:nvSpPr>
          <p:cNvPr id="5" name="Content Placeholder 2">
            <a:extLst>
              <a:ext uri="{FF2B5EF4-FFF2-40B4-BE49-F238E27FC236}">
                <a16:creationId xmlns:a16="http://schemas.microsoft.com/office/drawing/2014/main" id="{125FB99E-8AC5-204C-7ABC-3846ECC5DB8B}"/>
              </a:ext>
            </a:extLst>
          </p:cNvPr>
          <p:cNvSpPr txBox="1">
            <a:spLocks/>
          </p:cNvSpPr>
          <p:nvPr/>
        </p:nvSpPr>
        <p:spPr>
          <a:xfrm>
            <a:off x="2592925" y="4266833"/>
            <a:ext cx="9162195" cy="1569720"/>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algn="just">
              <a:buFont typeface="Wingdings" panose="05000000000000000000" pitchFamily="2" charset="2"/>
              <a:buChar char="Ø"/>
            </a:pPr>
            <a:r>
              <a:rPr lang="en-US" sz="2200" dirty="0">
                <a:latin typeface="Times New Roman" panose="02020603050405020304" pitchFamily="18" charset="0"/>
                <a:cs typeface="Times New Roman" panose="02020603050405020304" pitchFamily="18" charset="0"/>
              </a:rPr>
              <a:t>Our goal is to create a reliable deep-learning model that accurately detects and classifies crop diseases. This addresses the need for better agricultural productivity and sustainability through technology. </a:t>
            </a:r>
          </a:p>
        </p:txBody>
      </p:sp>
      <p:sp>
        <p:nvSpPr>
          <p:cNvPr id="6" name="Slide Number Placeholder 5">
            <a:extLst>
              <a:ext uri="{FF2B5EF4-FFF2-40B4-BE49-F238E27FC236}">
                <a16:creationId xmlns:a16="http://schemas.microsoft.com/office/drawing/2014/main" id="{A0DCC6D0-FCB8-7424-7F2F-18660576DACF}"/>
              </a:ext>
            </a:extLst>
          </p:cNvPr>
          <p:cNvSpPr>
            <a:spLocks noGrp="1"/>
          </p:cNvSpPr>
          <p:nvPr>
            <p:ph type="sldNum" sz="quarter" idx="12"/>
          </p:nvPr>
        </p:nvSpPr>
        <p:spPr/>
        <p:txBody>
          <a:bodyPr/>
          <a:lstStyle/>
          <a:p>
            <a:r>
              <a:rPr lang="en-US" dirty="0"/>
              <a:t>6</a:t>
            </a:r>
            <a:endParaRPr lang="en-US" dirty="0"/>
          </a:p>
        </p:txBody>
      </p:sp>
    </p:spTree>
    <p:extLst>
      <p:ext uri="{BB962C8B-B14F-4D97-AF65-F5344CB8AC3E}">
        <p14:creationId xmlns:p14="http://schemas.microsoft.com/office/powerpoint/2010/main" val="302648825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443CFA-E0BA-F200-0BED-9455FA1B1A5B}"/>
              </a:ext>
            </a:extLst>
          </p:cNvPr>
          <p:cNvSpPr>
            <a:spLocks noGrp="1"/>
          </p:cNvSpPr>
          <p:nvPr>
            <p:ph type="title"/>
          </p:nvPr>
        </p:nvSpPr>
        <p:spPr>
          <a:xfrm>
            <a:off x="1969747" y="1456382"/>
            <a:ext cx="8911687" cy="680878"/>
          </a:xfrm>
        </p:spPr>
        <p:txBody>
          <a:bodyPr>
            <a:normAutofit/>
          </a:bodyPr>
          <a:lstStyle/>
          <a:p>
            <a:r>
              <a:rPr lang="en-US" dirty="0">
                <a:latin typeface="Times New Roman" panose="02020603050405020304" pitchFamily="18" charset="0"/>
                <a:cs typeface="Times New Roman" panose="02020603050405020304" pitchFamily="18" charset="0"/>
              </a:rPr>
              <a:t>Objective</a:t>
            </a:r>
          </a:p>
        </p:txBody>
      </p:sp>
      <p:sp>
        <p:nvSpPr>
          <p:cNvPr id="3" name="Content Placeholder 2">
            <a:extLst>
              <a:ext uri="{FF2B5EF4-FFF2-40B4-BE49-F238E27FC236}">
                <a16:creationId xmlns:a16="http://schemas.microsoft.com/office/drawing/2014/main" id="{CA864A4F-6CC9-F701-3204-557085A9A40C}"/>
              </a:ext>
            </a:extLst>
          </p:cNvPr>
          <p:cNvSpPr>
            <a:spLocks noGrp="1"/>
          </p:cNvSpPr>
          <p:nvPr>
            <p:ph idx="1"/>
          </p:nvPr>
        </p:nvSpPr>
        <p:spPr>
          <a:xfrm>
            <a:off x="1966034" y="2330691"/>
            <a:ext cx="9420004" cy="1696186"/>
          </a:xfrm>
        </p:spPr>
        <p:txBody>
          <a:bodyPr>
            <a:normAutofit/>
          </a:bodyPr>
          <a:lstStyle/>
          <a:p>
            <a:pPr marL="0" indent="0" algn="just">
              <a:buNone/>
            </a:pPr>
            <a:r>
              <a:rPr lang="en-US" sz="2200" dirty="0">
                <a:latin typeface="Times New Roman" panose="02020603050405020304" pitchFamily="18" charset="0"/>
                <a:cs typeface="Times New Roman" panose="02020603050405020304" pitchFamily="18" charset="0"/>
              </a:rPr>
              <a:t>The primary objective of our research is to develop an advanced deep-learning model to enhance the classification of plant leaf diseases using images from the Plant Village dataset. Additionally, We applied explainable AI visualization for enhanced interpretability.</a:t>
            </a:r>
          </a:p>
        </p:txBody>
      </p:sp>
      <p:sp>
        <p:nvSpPr>
          <p:cNvPr id="4" name="Slide Number Placeholder 3">
            <a:extLst>
              <a:ext uri="{FF2B5EF4-FFF2-40B4-BE49-F238E27FC236}">
                <a16:creationId xmlns:a16="http://schemas.microsoft.com/office/drawing/2014/main" id="{842A5E65-DC5E-E30B-11F3-0502923972C7}"/>
              </a:ext>
            </a:extLst>
          </p:cNvPr>
          <p:cNvSpPr>
            <a:spLocks noGrp="1"/>
          </p:cNvSpPr>
          <p:nvPr>
            <p:ph type="sldNum" sz="quarter" idx="12"/>
          </p:nvPr>
        </p:nvSpPr>
        <p:spPr/>
        <p:txBody>
          <a:bodyPr/>
          <a:lstStyle/>
          <a:p>
            <a:r>
              <a:rPr lang="en-US" dirty="0"/>
              <a:t>7</a:t>
            </a:r>
            <a:endParaRPr lang="en-US" dirty="0"/>
          </a:p>
        </p:txBody>
      </p:sp>
    </p:spTree>
    <p:extLst>
      <p:ext uri="{BB962C8B-B14F-4D97-AF65-F5344CB8AC3E}">
        <p14:creationId xmlns:p14="http://schemas.microsoft.com/office/powerpoint/2010/main" val="24354780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7CE659-50D2-8CD1-DB22-9522F9A68F44}"/>
              </a:ext>
            </a:extLst>
          </p:cNvPr>
          <p:cNvSpPr>
            <a:spLocks noGrp="1"/>
          </p:cNvSpPr>
          <p:nvPr>
            <p:ph type="title"/>
          </p:nvPr>
        </p:nvSpPr>
        <p:spPr>
          <a:xfrm>
            <a:off x="2017969" y="593888"/>
            <a:ext cx="4998293" cy="627287"/>
          </a:xfrm>
        </p:spPr>
        <p:txBody>
          <a:bodyPr>
            <a:noAutofit/>
          </a:bodyPr>
          <a:lstStyle/>
          <a:p>
            <a:r>
              <a:rPr lang="en-US" dirty="0">
                <a:latin typeface="Times New Roman" panose="02020603050405020304" pitchFamily="18" charset="0"/>
                <a:cs typeface="Times New Roman" panose="02020603050405020304" pitchFamily="18" charset="0"/>
              </a:rPr>
              <a:t>Proposed Methodology</a:t>
            </a:r>
          </a:p>
        </p:txBody>
      </p:sp>
      <p:sp>
        <p:nvSpPr>
          <p:cNvPr id="3" name="TextBox 2">
            <a:extLst>
              <a:ext uri="{FF2B5EF4-FFF2-40B4-BE49-F238E27FC236}">
                <a16:creationId xmlns:a16="http://schemas.microsoft.com/office/drawing/2014/main" id="{C9879DC4-3128-40D6-BFC1-30CBFA20F364}"/>
              </a:ext>
            </a:extLst>
          </p:cNvPr>
          <p:cNvSpPr txBox="1"/>
          <p:nvPr/>
        </p:nvSpPr>
        <p:spPr>
          <a:xfrm>
            <a:off x="5494568" y="5773008"/>
            <a:ext cx="3043388" cy="307777"/>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Figure 2: Proposed Methodology</a:t>
            </a:r>
          </a:p>
        </p:txBody>
      </p:sp>
      <p:sp>
        <p:nvSpPr>
          <p:cNvPr id="28" name="Slide Number Placeholder 27">
            <a:extLst>
              <a:ext uri="{FF2B5EF4-FFF2-40B4-BE49-F238E27FC236}">
                <a16:creationId xmlns:a16="http://schemas.microsoft.com/office/drawing/2014/main" id="{56BBFD97-8547-A7B2-F395-069FF07C5076}"/>
              </a:ext>
            </a:extLst>
          </p:cNvPr>
          <p:cNvSpPr>
            <a:spLocks noGrp="1"/>
          </p:cNvSpPr>
          <p:nvPr>
            <p:ph type="sldNum" sz="quarter" idx="12"/>
          </p:nvPr>
        </p:nvSpPr>
        <p:spPr/>
        <p:txBody>
          <a:bodyPr/>
          <a:lstStyle/>
          <a:p>
            <a:r>
              <a:rPr lang="en-US" dirty="0"/>
              <a:t>8</a:t>
            </a:r>
            <a:endParaRPr lang="en-US" dirty="0"/>
          </a:p>
        </p:txBody>
      </p:sp>
      <p:pic>
        <p:nvPicPr>
          <p:cNvPr id="37" name="Picture 36"/>
          <p:cNvPicPr/>
          <p:nvPr/>
        </p:nvPicPr>
        <p:blipFill>
          <a:blip r:embed="rId2" cstate="print">
            <a:extLst>
              <a:ext uri="{28A0092B-C50C-407E-A947-70E740481C1C}">
                <a14:useLocalDpi xmlns:a14="http://schemas.microsoft.com/office/drawing/2010/main" val="0"/>
              </a:ext>
            </a:extLst>
          </a:blip>
          <a:stretch>
            <a:fillRect/>
          </a:stretch>
        </p:blipFill>
        <p:spPr>
          <a:xfrm>
            <a:off x="2481942" y="1340927"/>
            <a:ext cx="8789437" cy="4432081"/>
          </a:xfrm>
          <a:prstGeom prst="rect">
            <a:avLst/>
          </a:prstGeom>
        </p:spPr>
      </p:pic>
    </p:spTree>
    <p:extLst>
      <p:ext uri="{BB962C8B-B14F-4D97-AF65-F5344CB8AC3E}">
        <p14:creationId xmlns:p14="http://schemas.microsoft.com/office/powerpoint/2010/main" val="4063645691"/>
      </p:ext>
    </p:extLst>
  </p:cSld>
  <p:clrMapOvr>
    <a:masterClrMapping/>
  </p:clrMapOvr>
  <p:timing>
    <p:tnLst>
      <p:par>
        <p:cTn id="1" dur="indefinite" restart="never" nodeType="tmRoot"/>
      </p:par>
    </p:tnLst>
  </p:timing>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Wisp</Template>
  <TotalTime>2703</TotalTime>
  <Words>3034</Words>
  <Application>Microsoft Office PowerPoint</Application>
  <PresentationFormat>Widescreen</PresentationFormat>
  <Paragraphs>393</Paragraphs>
  <Slides>34</Slides>
  <Notes>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34</vt:i4>
      </vt:variant>
    </vt:vector>
  </HeadingPairs>
  <TitlesOfParts>
    <vt:vector size="46" baseType="lpstr">
      <vt:lpstr>SimSun</vt:lpstr>
      <vt:lpstr>Arial</vt:lpstr>
      <vt:lpstr>Calibri</vt:lpstr>
      <vt:lpstr>Cambria Math</vt:lpstr>
      <vt:lpstr>Century Gothic</vt:lpstr>
      <vt:lpstr>Inter</vt:lpstr>
      <vt:lpstr>Rubik</vt:lpstr>
      <vt:lpstr>Tahoma</vt:lpstr>
      <vt:lpstr>Times New Roman</vt:lpstr>
      <vt:lpstr>Wingdings</vt:lpstr>
      <vt:lpstr>Wingdings 3</vt:lpstr>
      <vt:lpstr>Wisp</vt:lpstr>
      <vt:lpstr>PowerPoint Presentation</vt:lpstr>
      <vt:lpstr>Table of Content</vt:lpstr>
      <vt:lpstr>INTRODUCTION</vt:lpstr>
      <vt:lpstr>Problem Statement </vt:lpstr>
      <vt:lpstr>LITERATURE REVIEW</vt:lpstr>
      <vt:lpstr>Continue</vt:lpstr>
      <vt:lpstr>Motivation</vt:lpstr>
      <vt:lpstr>Objective</vt:lpstr>
      <vt:lpstr>Proposed Methodology</vt:lpstr>
      <vt:lpstr>Data Set Description</vt:lpstr>
      <vt:lpstr>Crop-Disease Images</vt:lpstr>
      <vt:lpstr>Data Pre-Processing &amp; Augmentation</vt:lpstr>
      <vt:lpstr>PowerPoint Presentation</vt:lpstr>
      <vt:lpstr>Continue</vt:lpstr>
      <vt:lpstr>Continue</vt:lpstr>
      <vt:lpstr>Transfer Learning Models</vt:lpstr>
      <vt:lpstr>Explainable Artificial Intelligence</vt:lpstr>
      <vt:lpstr>Model Training and Implementation</vt:lpstr>
      <vt:lpstr>Epochs Wise Model Performance</vt:lpstr>
      <vt:lpstr>Epoch Wise Pre-Trained model performance</vt:lpstr>
      <vt:lpstr>Results &amp; Evaluation</vt:lpstr>
      <vt:lpstr>PowerPoint Presentation</vt:lpstr>
      <vt:lpstr>Confusion Metrix</vt:lpstr>
      <vt:lpstr>Continue</vt:lpstr>
      <vt:lpstr>ROC-AUC Curve</vt:lpstr>
      <vt:lpstr>Continue</vt:lpstr>
      <vt:lpstr>Explainable AI visualization</vt:lpstr>
      <vt:lpstr>Continue</vt:lpstr>
      <vt:lpstr>Test-Result With Seen Data</vt:lpstr>
      <vt:lpstr>Test-Result With Unseen Data</vt:lpstr>
      <vt:lpstr>Conclusion</vt:lpstr>
      <vt:lpstr>Future Work</vt:lpstr>
      <vt:lpstr>References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Enhancing plant disease detection: a deep learning approach and comparative analysis of pretrained models with explainable AI visualization</dc:title>
  <dc:creator>Md Fahim</dc:creator>
  <cp:lastModifiedBy>Md. Zia ul hassan chowdhury</cp:lastModifiedBy>
  <cp:revision>52</cp:revision>
  <dcterms:created xsi:type="dcterms:W3CDTF">2024-06-08T14:56:19Z</dcterms:created>
  <dcterms:modified xsi:type="dcterms:W3CDTF">2024-10-22T13:34:27Z</dcterms:modified>
</cp:coreProperties>
</file>